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63" r:id="rId4"/>
    <p:sldId id="280" r:id="rId5"/>
    <p:sldId id="295" r:id="rId6"/>
    <p:sldId id="283" r:id="rId7"/>
    <p:sldId id="279" r:id="rId8"/>
    <p:sldId id="272" r:id="rId9"/>
    <p:sldId id="285" r:id="rId10"/>
    <p:sldId id="289" r:id="rId11"/>
    <p:sldId id="290" r:id="rId12"/>
    <p:sldId id="291" r:id="rId13"/>
    <p:sldId id="288" r:id="rId14"/>
    <p:sldId id="292" r:id="rId15"/>
    <p:sldId id="293"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0B3041"/>
    <a:srgbClr val="2B7FCB"/>
    <a:srgbClr val="215F9A"/>
    <a:srgbClr val="1F1E15"/>
    <a:srgbClr val="83CBEB"/>
    <a:srgbClr val="163E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752" autoAdjust="0"/>
  </p:normalViewPr>
  <p:slideViewPr>
    <p:cSldViewPr snapToGrid="0">
      <p:cViewPr>
        <p:scale>
          <a:sx n="100" d="100"/>
          <a:sy n="100" d="100"/>
        </p:scale>
        <p:origin x="-144" y="24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1A13D-D28B-2645-91A8-EF11A51157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54FD17-42B9-D065-DE74-59D35521E0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F0B5CA-AC83-AD17-B7C4-D88763309BCF}"/>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5" name="Footer Placeholder 4">
            <a:extLst>
              <a:ext uri="{FF2B5EF4-FFF2-40B4-BE49-F238E27FC236}">
                <a16:creationId xmlns:a16="http://schemas.microsoft.com/office/drawing/2014/main" id="{836E4EF4-EB7D-D0FF-AD76-5DF83C1C7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867ED-4046-C834-1603-DA53E82B11DC}"/>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15076321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ADCE-F11C-BA72-E4A5-9D46667271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865CC1-E5DA-494A-7875-35C941D2F6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07604-0737-4774-2D4C-91FFAFD5B8F3}"/>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5" name="Footer Placeholder 4">
            <a:extLst>
              <a:ext uri="{FF2B5EF4-FFF2-40B4-BE49-F238E27FC236}">
                <a16:creationId xmlns:a16="http://schemas.microsoft.com/office/drawing/2014/main" id="{22C56A5B-4B1C-5B62-AC98-91AEC27B2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77715-2DA5-6022-C4D1-094D15538770}"/>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40016015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78DF33-48F1-1D30-8374-FB1B72EC0D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224A1E-6037-E072-7B8E-668B0DB82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77C2F-CB7F-5414-0778-38A165C44E09}"/>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5" name="Footer Placeholder 4">
            <a:extLst>
              <a:ext uri="{FF2B5EF4-FFF2-40B4-BE49-F238E27FC236}">
                <a16:creationId xmlns:a16="http://schemas.microsoft.com/office/drawing/2014/main" id="{63FEABB5-73B0-0ADD-BA55-87D700E78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729E6-5976-9393-F525-915494176B89}"/>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6507313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80-850E-A009-86F6-553A4331C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08269-4965-4DC3-2BFF-A7D42627FE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37B551-15C7-30C2-F062-B59290D84B66}"/>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5" name="Footer Placeholder 4">
            <a:extLst>
              <a:ext uri="{FF2B5EF4-FFF2-40B4-BE49-F238E27FC236}">
                <a16:creationId xmlns:a16="http://schemas.microsoft.com/office/drawing/2014/main" id="{5BC931B1-8359-47F5-3E46-690C29146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061BC-DB86-12EC-7754-FC73ACD57177}"/>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29527864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9796-65DE-88ED-7409-D6C9D31464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DDFD30-D2C8-F89D-7956-3E5542DF0B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B45ADB-DC9C-0CCB-6278-BAEB58C03562}"/>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5" name="Footer Placeholder 4">
            <a:extLst>
              <a:ext uri="{FF2B5EF4-FFF2-40B4-BE49-F238E27FC236}">
                <a16:creationId xmlns:a16="http://schemas.microsoft.com/office/drawing/2014/main" id="{D53C8E8A-DA3D-904F-8CFE-FF4C3BAF3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0C5B78-9DD3-5A64-FC05-92FE90DCAE06}"/>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7327248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FFC27-648D-F502-4AE5-CE5955078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9AB4D-0824-7D75-6B28-9EE3A46655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51841C-7F82-AAE9-143F-E8B8725BFF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862575-02C1-D651-1C3B-913611820EEA}"/>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6" name="Footer Placeholder 5">
            <a:extLst>
              <a:ext uri="{FF2B5EF4-FFF2-40B4-BE49-F238E27FC236}">
                <a16:creationId xmlns:a16="http://schemas.microsoft.com/office/drawing/2014/main" id="{67835437-5B2C-3586-E76F-23B18BFEA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034A5-DEBC-48D2-A18E-6ED18EE849A2}"/>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21106953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47E-7324-4958-B8A1-809604FC9D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DFF05D-678E-22CC-B97C-7B9356EC20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3D64D-2BBF-1673-F625-E713DFE724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3E6ED7-8218-3374-1490-F798206DAE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7F1B3D-D692-1C3A-1958-0044DD4CE3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03FE20-3C86-C708-8118-B14A72466D8F}"/>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8" name="Footer Placeholder 7">
            <a:extLst>
              <a:ext uri="{FF2B5EF4-FFF2-40B4-BE49-F238E27FC236}">
                <a16:creationId xmlns:a16="http://schemas.microsoft.com/office/drawing/2014/main" id="{A612FCCB-543D-9099-1E43-196D402B86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7C4568-0EAC-F0CA-9FAD-99EE36C1FF4B}"/>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34054237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F245-5606-9DB7-EC88-18EE69159F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AC1BC1-6406-F611-4EB7-1425EE9CE097}"/>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4" name="Footer Placeholder 3">
            <a:extLst>
              <a:ext uri="{FF2B5EF4-FFF2-40B4-BE49-F238E27FC236}">
                <a16:creationId xmlns:a16="http://schemas.microsoft.com/office/drawing/2014/main" id="{70E0786C-809D-94E3-92A3-83CBC1515C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9B94EB-2905-5252-A24A-D4A2A94F1865}"/>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19083887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56AE5-EB2A-902E-07F9-54A6DC5B3895}"/>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3" name="Footer Placeholder 2">
            <a:extLst>
              <a:ext uri="{FF2B5EF4-FFF2-40B4-BE49-F238E27FC236}">
                <a16:creationId xmlns:a16="http://schemas.microsoft.com/office/drawing/2014/main" id="{C2FE93B1-1604-4489-65EB-272C1873E3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2F2305-9ED5-ED75-8F87-2B0C4E565531}"/>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8468334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9D17-719B-DDEF-2075-EDF030AD62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4668FE-0DCE-555E-E9FA-A89499851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BB3F1-2677-4839-D842-965F46363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2EDD0-C027-80D1-EA10-EF70EB230BA6}"/>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6" name="Footer Placeholder 5">
            <a:extLst>
              <a:ext uri="{FF2B5EF4-FFF2-40B4-BE49-F238E27FC236}">
                <a16:creationId xmlns:a16="http://schemas.microsoft.com/office/drawing/2014/main" id="{15059CE9-41F7-017C-3BCC-1A2CE53EAD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0450BD-D735-99D1-47E1-E7A7FB01EC93}"/>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40644744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1B4D-E7CB-8C33-2F56-BB4D592F79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FCEED4-CE0C-DC62-05C4-6110F58D51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D19AE5-7287-7558-732F-DB35D0E56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F28F0C-D9B0-4950-69D0-DBE6BD9C7FBB}"/>
              </a:ext>
            </a:extLst>
          </p:cNvPr>
          <p:cNvSpPr>
            <a:spLocks noGrp="1"/>
          </p:cNvSpPr>
          <p:nvPr>
            <p:ph type="dt" sz="half" idx="10"/>
          </p:nvPr>
        </p:nvSpPr>
        <p:spPr/>
        <p:txBody>
          <a:bodyPr/>
          <a:lstStyle/>
          <a:p>
            <a:fld id="{B54AC7A1-8B3F-4BE5-A710-DF42A4602148}" type="datetimeFigureOut">
              <a:rPr lang="en-US" smtClean="0"/>
              <a:t>5/16/2025</a:t>
            </a:fld>
            <a:endParaRPr lang="en-US"/>
          </a:p>
        </p:txBody>
      </p:sp>
      <p:sp>
        <p:nvSpPr>
          <p:cNvPr id="6" name="Footer Placeholder 5">
            <a:extLst>
              <a:ext uri="{FF2B5EF4-FFF2-40B4-BE49-F238E27FC236}">
                <a16:creationId xmlns:a16="http://schemas.microsoft.com/office/drawing/2014/main" id="{92B3787D-93DF-27B6-5149-E86E59A5C4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C5F69D-C544-1E23-4514-7CBD8316472A}"/>
              </a:ext>
            </a:extLst>
          </p:cNvPr>
          <p:cNvSpPr>
            <a:spLocks noGrp="1"/>
          </p:cNvSpPr>
          <p:nvPr>
            <p:ph type="sldNum" sz="quarter" idx="12"/>
          </p:nvPr>
        </p:nvSpPr>
        <p:spPr/>
        <p:txBody>
          <a:bodyPr/>
          <a:lstStyle/>
          <a:p>
            <a:fld id="{ABC66155-5903-4577-AE7D-3D8C39C1D518}" type="slidenum">
              <a:rPr lang="en-US" smtClean="0"/>
              <a:t>‹#›</a:t>
            </a:fld>
            <a:endParaRPr lang="en-US"/>
          </a:p>
        </p:txBody>
      </p:sp>
    </p:spTree>
    <p:extLst>
      <p:ext uri="{BB962C8B-B14F-4D97-AF65-F5344CB8AC3E}">
        <p14:creationId xmlns:p14="http://schemas.microsoft.com/office/powerpoint/2010/main" val="3788670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75F1A-F869-6FED-D508-20E43E7A8E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A8E1D8-3F6D-4031-55E8-BBA9601F2F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5E359-24F2-C405-DE2C-033CD3B8EB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4AC7A1-8B3F-4BE5-A710-DF42A4602148}" type="datetimeFigureOut">
              <a:rPr lang="en-US" smtClean="0"/>
              <a:t>5/16/2025</a:t>
            </a:fld>
            <a:endParaRPr lang="en-US"/>
          </a:p>
        </p:txBody>
      </p:sp>
      <p:sp>
        <p:nvSpPr>
          <p:cNvPr id="5" name="Footer Placeholder 4">
            <a:extLst>
              <a:ext uri="{FF2B5EF4-FFF2-40B4-BE49-F238E27FC236}">
                <a16:creationId xmlns:a16="http://schemas.microsoft.com/office/drawing/2014/main" id="{0A671F5C-1DEE-93F7-8256-EFA42F3B8E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AD9E426-FED0-0050-826C-DEC4E64B2E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C66155-5903-4577-AE7D-3D8C39C1D518}" type="slidenum">
              <a:rPr lang="en-US" smtClean="0"/>
              <a:t>‹#›</a:t>
            </a:fld>
            <a:endParaRPr lang="en-US"/>
          </a:p>
        </p:txBody>
      </p:sp>
    </p:spTree>
    <p:extLst>
      <p:ext uri="{BB962C8B-B14F-4D97-AF65-F5344CB8AC3E}">
        <p14:creationId xmlns:p14="http://schemas.microsoft.com/office/powerpoint/2010/main" val="3077210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slide" Target="slide16.xml"/><Relationship Id="rId3" Type="http://schemas.microsoft.com/office/2007/relationships/hdphoto" Target="../media/hdphoto3.wdp"/><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slide" Target="slide15.xml"/><Relationship Id="rId2" Type="http://schemas.openxmlformats.org/officeDocument/2006/relationships/image" Target="../media/image7.png"/><Relationship Id="rId16"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6.png"/><Relationship Id="rId5" Type="http://schemas.openxmlformats.org/officeDocument/2006/relationships/image" Target="../media/image9.png"/><Relationship Id="rId15" Type="http://schemas.openxmlformats.org/officeDocument/2006/relationships/image" Target="../media/image11.png"/><Relationship Id="rId10" Type="http://schemas.openxmlformats.org/officeDocument/2006/relationships/image" Target="../media/image15.svg"/><Relationship Id="rId4" Type="http://schemas.openxmlformats.org/officeDocument/2006/relationships/image" Target="../media/image8.jpg"/><Relationship Id="rId9" Type="http://schemas.openxmlformats.org/officeDocument/2006/relationships/image" Target="../media/image14.png"/><Relationship Id="rId1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16.png"/><Relationship Id="rId18" Type="http://schemas.openxmlformats.org/officeDocument/2006/relationships/slide" Target="slide10.xml"/><Relationship Id="rId3" Type="http://schemas.microsoft.com/office/2007/relationships/hdphoto" Target="../media/hdphoto2.wdp"/><Relationship Id="rId7" Type="http://schemas.openxmlformats.org/officeDocument/2006/relationships/image" Target="../media/image11.png"/><Relationship Id="rId12" Type="http://schemas.openxmlformats.org/officeDocument/2006/relationships/image" Target="../media/image15.svg"/><Relationship Id="rId17" Type="http://schemas.openxmlformats.org/officeDocument/2006/relationships/slide" Target="slide9.xml"/><Relationship Id="rId2" Type="http://schemas.openxmlformats.org/officeDocument/2006/relationships/image" Target="../media/image7.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8.jpg"/><Relationship Id="rId9" Type="http://schemas.openxmlformats.org/officeDocument/2006/relationships/image" Target="../media/image12.png"/><Relationship Id="rId1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2354902-8DC6-5628-384C-4B7AF68D805A}"/>
              </a:ext>
            </a:extLst>
          </p:cNvPr>
          <p:cNvGrpSpPr/>
          <p:nvPr/>
        </p:nvGrpSpPr>
        <p:grpSpPr>
          <a:xfrm>
            <a:off x="813802" y="-4641098"/>
            <a:ext cx="6767263" cy="14155891"/>
            <a:chOff x="1268336" y="-3616042"/>
            <a:chExt cx="6058920" cy="12199489"/>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a:outerShdw blurRad="50800" dist="38100" dir="2700000" algn="tl" rotWithShape="0">
              <a:prstClr val="black">
                <a:alpha val="40000"/>
              </a:prstClr>
            </a:outerShdw>
          </a:effectLst>
        </p:grpSpPr>
        <p:sp>
          <p:nvSpPr>
            <p:cNvPr id="10" name="Rectangle 9">
              <a:extLst>
                <a:ext uri="{FF2B5EF4-FFF2-40B4-BE49-F238E27FC236}">
                  <a16:creationId xmlns:a16="http://schemas.microsoft.com/office/drawing/2014/main" id="{D405FD19-C691-333C-DA36-C5AD9ADC5E25}"/>
                </a:ext>
              </a:extLst>
            </p:cNvPr>
            <p:cNvSpPr/>
            <p:nvPr/>
          </p:nvSpPr>
          <p:spPr>
            <a:xfrm rot="18835646">
              <a:off x="-1402230" y="-146038"/>
              <a:ext cx="12199489" cy="52594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4867DBF-30C0-DE27-2786-603C58FEEFD8}"/>
                </a:ext>
              </a:extLst>
            </p:cNvPr>
            <p:cNvSpPr txBox="1"/>
            <p:nvPr/>
          </p:nvSpPr>
          <p:spPr>
            <a:xfrm>
              <a:off x="1268336" y="3594029"/>
              <a:ext cx="4965014" cy="1034439"/>
            </a:xfrm>
            <a:prstGeom prst="rect">
              <a:avLst/>
            </a:prstGeom>
            <a:grpFill/>
            <a:ln>
              <a:noFill/>
            </a:ln>
          </p:spPr>
          <p:txBody>
            <a:bodyPr wrap="square" rtlCol="0">
              <a:spAutoFit/>
            </a:bodyPr>
            <a:lstStyle/>
            <a:p>
              <a:r>
                <a:rPr lang="en-US" sz="3600" dirty="0">
                  <a:solidFill>
                    <a:schemeClr val="bg1"/>
                  </a:solidFill>
                </a:rPr>
                <a:t>Time Series Forecasting:</a:t>
              </a:r>
            </a:p>
            <a:p>
              <a:r>
                <a:rPr lang="en-US" sz="3600" dirty="0">
                  <a:solidFill>
                    <a:schemeClr val="bg1"/>
                  </a:solidFill>
                </a:rPr>
                <a:t>Capital Bikeshare Rentals</a:t>
              </a:r>
            </a:p>
          </p:txBody>
        </p:sp>
        <p:sp>
          <p:nvSpPr>
            <p:cNvPr id="14" name="TextBox 13">
              <a:extLst>
                <a:ext uri="{FF2B5EF4-FFF2-40B4-BE49-F238E27FC236}">
                  <a16:creationId xmlns:a16="http://schemas.microsoft.com/office/drawing/2014/main" id="{57BF8B95-BF49-0FEB-CFBF-B4738E05AFDB}"/>
                </a:ext>
              </a:extLst>
            </p:cNvPr>
            <p:cNvSpPr txBox="1"/>
            <p:nvPr/>
          </p:nvSpPr>
          <p:spPr>
            <a:xfrm>
              <a:off x="1268337" y="4532597"/>
              <a:ext cx="3347763" cy="795722"/>
            </a:xfrm>
            <a:prstGeom prst="rect">
              <a:avLst/>
            </a:prstGeom>
            <a:noFill/>
            <a:ln>
              <a:noFill/>
            </a:ln>
          </p:spPr>
          <p:txBody>
            <a:bodyPr wrap="square" rtlCol="0">
              <a:spAutoFit/>
            </a:bodyPr>
            <a:lstStyle/>
            <a:p>
              <a:pPr algn="l"/>
              <a:r>
                <a:rPr lang="en-US" dirty="0">
                  <a:solidFill>
                    <a:schemeClr val="bg1"/>
                  </a:solidFill>
                </a:rPr>
                <a:t>Tyson Biegler | ID: 012170282</a:t>
              </a:r>
            </a:p>
            <a:p>
              <a:pPr algn="l"/>
              <a:r>
                <a:rPr lang="en-US" dirty="0">
                  <a:solidFill>
                    <a:schemeClr val="bg1"/>
                  </a:solidFill>
                </a:rPr>
                <a:t>Master of Science, Data Analytics </a:t>
              </a:r>
            </a:p>
            <a:p>
              <a:endParaRPr lang="en-US" dirty="0"/>
            </a:p>
          </p:txBody>
        </p:sp>
      </p:grpSp>
      <p:sp>
        <p:nvSpPr>
          <p:cNvPr id="31" name="Rectangle 30">
            <a:extLst>
              <a:ext uri="{FF2B5EF4-FFF2-40B4-BE49-F238E27FC236}">
                <a16:creationId xmlns:a16="http://schemas.microsoft.com/office/drawing/2014/main" id="{2BAC0406-2E39-2DA9-5E15-8121DCEBB024}"/>
              </a:ext>
            </a:extLst>
          </p:cNvPr>
          <p:cNvSpPr/>
          <p:nvPr/>
        </p:nvSpPr>
        <p:spPr>
          <a:xfrm>
            <a:off x="6359271" y="-5617806"/>
            <a:ext cx="13639800" cy="18093612"/>
          </a:xfrm>
          <a:prstGeom prst="rect">
            <a:avLst/>
          </a:prstGeom>
          <a:blipFill dpi="0" rotWithShape="1">
            <a:blip r:embed="rId3">
              <a:extLst>
                <a:ext uri="{28A0092B-C50C-407E-A947-70E740481C1C}">
                  <a14:useLocalDpi xmlns:a14="http://schemas.microsoft.com/office/drawing/2010/main" val="0"/>
                </a:ext>
              </a:extLst>
            </a:blip>
            <a:srcRect/>
            <a:stretch>
              <a:fillRect l="-40000" t="30000" r="30000" b="16000"/>
            </a:stretch>
          </a:blipFill>
          <a:ln>
            <a:noFill/>
          </a:ln>
          <a:effectLst>
            <a:outerShdw blurRad="127000" dist="50800" dir="540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44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D1DA68D9-5F09-6200-F0AC-4D6F19416D5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3597739-3CAC-D78D-3AAA-2F314505C523}"/>
              </a:ext>
            </a:extLst>
          </p:cNvPr>
          <p:cNvSpPr/>
          <p:nvPr/>
        </p:nvSpPr>
        <p:spPr>
          <a:xfrm>
            <a:off x="209550" y="1788554"/>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A07654-0F65-0566-8CD7-2D92C8222C28}"/>
              </a:ext>
            </a:extLst>
          </p:cNvPr>
          <p:cNvSpPr txBox="1"/>
          <p:nvPr/>
        </p:nvSpPr>
        <p:spPr>
          <a:xfrm>
            <a:off x="4296230" y="513534"/>
            <a:ext cx="3338284" cy="1323439"/>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8000" i="1" spc="-150" dirty="0">
                <a:solidFill>
                  <a:schemeClr val="bg1"/>
                </a:solidFill>
                <a:latin typeface="Gabriola" panose="04040605051002020D02" pitchFamily="82" charset="0"/>
              </a:rPr>
              <a:t>Findings</a:t>
            </a:r>
          </a:p>
        </p:txBody>
      </p:sp>
      <p:pic>
        <p:nvPicPr>
          <p:cNvPr id="3" name="Graphic 2" descr="Magnifying glass with solid fill">
            <a:extLst>
              <a:ext uri="{FF2B5EF4-FFF2-40B4-BE49-F238E27FC236}">
                <a16:creationId xmlns:a16="http://schemas.microsoft.com/office/drawing/2014/main" id="{84E3C52B-06EC-E55A-1B01-229E3FB64B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172" y="0"/>
            <a:ext cx="914400" cy="914400"/>
          </a:xfrm>
          <a:prstGeom prst="rect">
            <a:avLst/>
          </a:prstGeom>
        </p:spPr>
      </p:pic>
      <p:sp>
        <p:nvSpPr>
          <p:cNvPr id="2" name="TextBox 1">
            <a:extLst>
              <a:ext uri="{FF2B5EF4-FFF2-40B4-BE49-F238E27FC236}">
                <a16:creationId xmlns:a16="http://schemas.microsoft.com/office/drawing/2014/main" id="{FD70298D-882A-F341-5D7A-D91B78CDC158}"/>
              </a:ext>
            </a:extLst>
          </p:cNvPr>
          <p:cNvSpPr txBox="1"/>
          <p:nvPr/>
        </p:nvSpPr>
        <p:spPr>
          <a:xfrm>
            <a:off x="391886" y="2148114"/>
            <a:ext cx="5696858" cy="3170099"/>
          </a:xfrm>
          <a:prstGeom prst="rect">
            <a:avLst/>
          </a:prstGeom>
          <a:noFill/>
        </p:spPr>
        <p:txBody>
          <a:bodyPr wrap="square" rtlCol="0">
            <a:spAutoFit/>
          </a:bodyPr>
          <a:lstStyle/>
          <a:p>
            <a:r>
              <a:rPr lang="en-US" sz="2000" dirty="0">
                <a:solidFill>
                  <a:schemeClr val="bg1"/>
                </a:solidFill>
              </a:rPr>
              <a:t>After comparing the RMSE values of the two models by using a t-test, I found that the enhanced model had a statistically significantly lower RMSE, making it the preferred model. </a:t>
            </a:r>
          </a:p>
          <a:p>
            <a:endParaRPr lang="en-US" sz="2000" dirty="0">
              <a:solidFill>
                <a:schemeClr val="bg1"/>
              </a:solidFill>
            </a:endParaRPr>
          </a:p>
          <a:p>
            <a:r>
              <a:rPr lang="en-US" sz="2000" dirty="0">
                <a:solidFill>
                  <a:schemeClr val="bg1"/>
                </a:solidFill>
              </a:rPr>
              <a:t>These findings would support the alternative hypothesis that these external factors ‘temperature,’ ‘humidity,’ and ‘US holidays’ do in fact significantly improve the forecasting accuracy. </a:t>
            </a:r>
          </a:p>
        </p:txBody>
      </p:sp>
      <p:pic>
        <p:nvPicPr>
          <p:cNvPr id="1026" name="Picture 2">
            <a:extLst>
              <a:ext uri="{FF2B5EF4-FFF2-40B4-BE49-F238E27FC236}">
                <a16:creationId xmlns:a16="http://schemas.microsoft.com/office/drawing/2014/main" id="{2F63B399-17AD-B427-2999-FBA122A8DE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3257" y="2148114"/>
            <a:ext cx="5262879" cy="3759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A9683BD-70B1-4CDE-CD4B-AE8F253DBEB1}"/>
              </a:ext>
            </a:extLst>
          </p:cNvPr>
          <p:cNvSpPr/>
          <p:nvPr/>
        </p:nvSpPr>
        <p:spPr>
          <a:xfrm>
            <a:off x="391886" y="6141923"/>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62572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0CFC8717-AD98-16F4-D353-024DC7102D3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87CD71B-514C-3021-E78A-6A46FC9205C0}"/>
              </a:ext>
            </a:extLst>
          </p:cNvPr>
          <p:cNvSpPr/>
          <p:nvPr/>
        </p:nvSpPr>
        <p:spPr>
          <a:xfrm>
            <a:off x="209550" y="1788554"/>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5E10986-7200-10CD-AE41-66B530960798}"/>
              </a:ext>
            </a:extLst>
          </p:cNvPr>
          <p:cNvSpPr txBox="1"/>
          <p:nvPr/>
        </p:nvSpPr>
        <p:spPr>
          <a:xfrm>
            <a:off x="4296230" y="513534"/>
            <a:ext cx="3338284" cy="1323439"/>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8000" i="1" spc="-150" dirty="0">
                <a:solidFill>
                  <a:schemeClr val="bg1"/>
                </a:solidFill>
                <a:latin typeface="Gabriola" panose="04040605051002020D02" pitchFamily="82" charset="0"/>
              </a:rPr>
              <a:t>Findings</a:t>
            </a:r>
          </a:p>
        </p:txBody>
      </p:sp>
      <p:pic>
        <p:nvPicPr>
          <p:cNvPr id="3" name="Graphic 2" descr="Magnifying glass with solid fill">
            <a:extLst>
              <a:ext uri="{FF2B5EF4-FFF2-40B4-BE49-F238E27FC236}">
                <a16:creationId xmlns:a16="http://schemas.microsoft.com/office/drawing/2014/main" id="{66F4E775-5EB4-4EB7-992B-4DE72D9ED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172" y="0"/>
            <a:ext cx="914400" cy="914400"/>
          </a:xfrm>
          <a:prstGeom prst="rect">
            <a:avLst/>
          </a:prstGeom>
        </p:spPr>
      </p:pic>
      <p:sp>
        <p:nvSpPr>
          <p:cNvPr id="2" name="TextBox 1">
            <a:extLst>
              <a:ext uri="{FF2B5EF4-FFF2-40B4-BE49-F238E27FC236}">
                <a16:creationId xmlns:a16="http://schemas.microsoft.com/office/drawing/2014/main" id="{5058AE65-45A0-1713-91D1-884E2E98BF21}"/>
              </a:ext>
            </a:extLst>
          </p:cNvPr>
          <p:cNvSpPr txBox="1"/>
          <p:nvPr/>
        </p:nvSpPr>
        <p:spPr>
          <a:xfrm>
            <a:off x="209549" y="1879992"/>
            <a:ext cx="5667827" cy="4093428"/>
          </a:xfrm>
          <a:prstGeom prst="rect">
            <a:avLst/>
          </a:prstGeom>
          <a:noFill/>
        </p:spPr>
        <p:txBody>
          <a:bodyPr wrap="square" rtlCol="0">
            <a:spAutoFit/>
          </a:bodyPr>
          <a:lstStyle/>
          <a:p>
            <a:r>
              <a:rPr lang="en-US" sz="2000" dirty="0">
                <a:solidFill>
                  <a:schemeClr val="bg1"/>
                </a:solidFill>
              </a:rPr>
              <a:t>The component plot shows that there is an upward trend in rentals.  </a:t>
            </a:r>
          </a:p>
          <a:p>
            <a:endParaRPr lang="en-US" sz="2000" dirty="0">
              <a:solidFill>
                <a:schemeClr val="bg1"/>
              </a:solidFill>
            </a:endParaRPr>
          </a:p>
          <a:p>
            <a:r>
              <a:rPr lang="en-US" sz="2000" dirty="0">
                <a:solidFill>
                  <a:schemeClr val="bg1"/>
                </a:solidFill>
              </a:rPr>
              <a:t>The large spikes show that the US holidays do effect rentals. </a:t>
            </a:r>
          </a:p>
          <a:p>
            <a:endParaRPr lang="en-US" sz="2000" dirty="0">
              <a:solidFill>
                <a:schemeClr val="bg1"/>
              </a:solidFill>
            </a:endParaRPr>
          </a:p>
          <a:p>
            <a:r>
              <a:rPr lang="en-US" sz="2000" dirty="0">
                <a:solidFill>
                  <a:schemeClr val="bg1"/>
                </a:solidFill>
              </a:rPr>
              <a:t>During the week rentals start off slow on Sunday and will hit a peak by Friday. </a:t>
            </a:r>
          </a:p>
          <a:p>
            <a:endParaRPr lang="en-US" sz="2000" dirty="0">
              <a:solidFill>
                <a:schemeClr val="bg1"/>
              </a:solidFill>
            </a:endParaRPr>
          </a:p>
          <a:p>
            <a:r>
              <a:rPr lang="en-US" sz="2000" dirty="0">
                <a:solidFill>
                  <a:schemeClr val="bg1"/>
                </a:solidFill>
              </a:rPr>
              <a:t>Yearly we can see that January consistently has the lowest amount of rentals while April, May, and October share the highest rentals. </a:t>
            </a:r>
          </a:p>
          <a:p>
            <a:endParaRPr lang="en-US" sz="2000" dirty="0">
              <a:solidFill>
                <a:schemeClr val="bg1"/>
              </a:solidFill>
            </a:endParaRPr>
          </a:p>
        </p:txBody>
      </p:sp>
      <p:sp>
        <p:nvSpPr>
          <p:cNvPr id="4" name="Rectangle 3">
            <a:extLst>
              <a:ext uri="{FF2B5EF4-FFF2-40B4-BE49-F238E27FC236}">
                <a16:creationId xmlns:a16="http://schemas.microsoft.com/office/drawing/2014/main" id="{2BDD53DC-2241-4799-7E52-01422257FC27}"/>
              </a:ext>
            </a:extLst>
          </p:cNvPr>
          <p:cNvSpPr/>
          <p:nvPr/>
        </p:nvSpPr>
        <p:spPr>
          <a:xfrm>
            <a:off x="391886" y="6141923"/>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C560FFA-B7FF-14B1-6932-1C10D45816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963874"/>
            <a:ext cx="5667827" cy="404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9650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311807F1-2AAB-5EFF-9EEA-DAB2C3ECA84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3D42F3C-E101-33FD-0B34-E09C60936EF8}"/>
              </a:ext>
            </a:extLst>
          </p:cNvPr>
          <p:cNvSpPr/>
          <p:nvPr/>
        </p:nvSpPr>
        <p:spPr>
          <a:xfrm>
            <a:off x="209550" y="1788554"/>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01CB3D-A625-E352-FC2E-E5A7568EAAE5}"/>
              </a:ext>
            </a:extLst>
          </p:cNvPr>
          <p:cNvSpPr txBox="1"/>
          <p:nvPr/>
        </p:nvSpPr>
        <p:spPr>
          <a:xfrm>
            <a:off x="4296230" y="513534"/>
            <a:ext cx="3338284" cy="1323439"/>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8000" i="1" spc="-150" dirty="0">
                <a:solidFill>
                  <a:schemeClr val="bg1"/>
                </a:solidFill>
                <a:latin typeface="Gabriola" panose="04040605051002020D02" pitchFamily="82" charset="0"/>
              </a:rPr>
              <a:t>Findings</a:t>
            </a:r>
          </a:p>
        </p:txBody>
      </p:sp>
      <p:pic>
        <p:nvPicPr>
          <p:cNvPr id="3" name="Graphic 2" descr="Magnifying glass with solid fill">
            <a:extLst>
              <a:ext uri="{FF2B5EF4-FFF2-40B4-BE49-F238E27FC236}">
                <a16:creationId xmlns:a16="http://schemas.microsoft.com/office/drawing/2014/main" id="{9D0D2760-1B47-E5F5-9404-0846D9D7A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172" y="0"/>
            <a:ext cx="914400" cy="914400"/>
          </a:xfrm>
          <a:prstGeom prst="rect">
            <a:avLst/>
          </a:prstGeom>
        </p:spPr>
      </p:pic>
      <p:sp>
        <p:nvSpPr>
          <p:cNvPr id="2" name="TextBox 1">
            <a:extLst>
              <a:ext uri="{FF2B5EF4-FFF2-40B4-BE49-F238E27FC236}">
                <a16:creationId xmlns:a16="http://schemas.microsoft.com/office/drawing/2014/main" id="{7C5BA763-5D67-419C-0E6F-8A707FC46322}"/>
              </a:ext>
            </a:extLst>
          </p:cNvPr>
          <p:cNvSpPr txBox="1"/>
          <p:nvPr/>
        </p:nvSpPr>
        <p:spPr>
          <a:xfrm>
            <a:off x="209550" y="1879992"/>
            <a:ext cx="3810908" cy="2246769"/>
          </a:xfrm>
          <a:prstGeom prst="rect">
            <a:avLst/>
          </a:prstGeom>
          <a:noFill/>
        </p:spPr>
        <p:txBody>
          <a:bodyPr wrap="square" rtlCol="0">
            <a:spAutoFit/>
          </a:bodyPr>
          <a:lstStyle/>
          <a:p>
            <a:pPr>
              <a:lnSpc>
                <a:spcPct val="150000"/>
              </a:lnSpc>
            </a:pPr>
            <a:r>
              <a:rPr lang="en-US" sz="2000" dirty="0">
                <a:solidFill>
                  <a:schemeClr val="bg1"/>
                </a:solidFill>
              </a:rPr>
              <a:t>The 90-day forecast appears to have captured the trends and seasonal patterns of the historical data. </a:t>
            </a:r>
          </a:p>
          <a:p>
            <a:endParaRPr lang="en-US" sz="2000" dirty="0">
              <a:solidFill>
                <a:schemeClr val="bg1"/>
              </a:solidFill>
            </a:endParaRPr>
          </a:p>
        </p:txBody>
      </p:sp>
      <p:sp>
        <p:nvSpPr>
          <p:cNvPr id="4" name="Rectangle 3">
            <a:extLst>
              <a:ext uri="{FF2B5EF4-FFF2-40B4-BE49-F238E27FC236}">
                <a16:creationId xmlns:a16="http://schemas.microsoft.com/office/drawing/2014/main" id="{C1A4F819-4E99-5CF7-586A-E695C9488143}"/>
              </a:ext>
            </a:extLst>
          </p:cNvPr>
          <p:cNvSpPr/>
          <p:nvPr/>
        </p:nvSpPr>
        <p:spPr>
          <a:xfrm>
            <a:off x="391886" y="6141923"/>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35249D56-8C02-EA17-6B6E-E8DDF83AE0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0458" y="1852023"/>
            <a:ext cx="7713432" cy="424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605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411E1D89-0AD2-9D87-B3AE-1EE51B239CA8}"/>
            </a:ext>
          </a:extLst>
        </p:cNvPr>
        <p:cNvGrpSpPr/>
        <p:nvPr/>
      </p:nvGrpSpPr>
      <p:grpSpPr>
        <a:xfrm>
          <a:off x="0" y="0"/>
          <a:ext cx="0" cy="0"/>
          <a:chOff x="0" y="0"/>
          <a:chExt cx="0" cy="0"/>
        </a:xfrm>
      </p:grpSpPr>
      <p:pic>
        <p:nvPicPr>
          <p:cNvPr id="18" name="Picture 17" descr="A close-up of a wood panel&#10;&#10;AI-generated content may be incorrect.">
            <a:extLst>
              <a:ext uri="{FF2B5EF4-FFF2-40B4-BE49-F238E27FC236}">
                <a16:creationId xmlns:a16="http://schemas.microsoft.com/office/drawing/2014/main" id="{F2165984-5B42-6930-9C22-15EE2E60E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useBgFill="1">
        <p:nvSpPr>
          <p:cNvPr id="7" name="Graphic 14">
            <a:extLst>
              <a:ext uri="{FF2B5EF4-FFF2-40B4-BE49-F238E27FC236}">
                <a16:creationId xmlns:a16="http://schemas.microsoft.com/office/drawing/2014/main" id="{D60384A8-62FF-54C0-D0C7-936E08EFEF69}"/>
              </a:ext>
            </a:extLst>
          </p:cNvPr>
          <p:cNvSpPr/>
          <p:nvPr/>
        </p:nvSpPr>
        <p:spPr>
          <a:xfrm>
            <a:off x="8137157" y="682993"/>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sp useBgFill="1">
        <p:nvSpPr>
          <p:cNvPr id="9" name="Graphic 14">
            <a:extLst>
              <a:ext uri="{FF2B5EF4-FFF2-40B4-BE49-F238E27FC236}">
                <a16:creationId xmlns:a16="http://schemas.microsoft.com/office/drawing/2014/main" id="{957990A0-880C-112B-9A14-94436A6A91D8}"/>
              </a:ext>
            </a:extLst>
          </p:cNvPr>
          <p:cNvSpPr/>
          <p:nvPr/>
        </p:nvSpPr>
        <p:spPr>
          <a:xfrm>
            <a:off x="1855012" y="3626509"/>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sp useBgFill="1">
        <p:nvSpPr>
          <p:cNvPr id="16" name="Graphic 14">
            <a:extLst>
              <a:ext uri="{FF2B5EF4-FFF2-40B4-BE49-F238E27FC236}">
                <a16:creationId xmlns:a16="http://schemas.microsoft.com/office/drawing/2014/main" id="{94A163E6-14D5-B4D9-524C-F5D5F2F11DDA}"/>
              </a:ext>
            </a:extLst>
          </p:cNvPr>
          <p:cNvSpPr/>
          <p:nvPr/>
        </p:nvSpPr>
        <p:spPr>
          <a:xfrm>
            <a:off x="1853167" y="685941"/>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sp>
        <p:nvSpPr>
          <p:cNvPr id="17" name="Graphic 2">
            <a:extLst>
              <a:ext uri="{FF2B5EF4-FFF2-40B4-BE49-F238E27FC236}">
                <a16:creationId xmlns:a16="http://schemas.microsoft.com/office/drawing/2014/main" id="{A2AB56E9-11EE-4B9D-6CC6-E7442054632E}"/>
              </a:ext>
            </a:extLst>
          </p:cNvPr>
          <p:cNvSpPr/>
          <p:nvPr/>
        </p:nvSpPr>
        <p:spPr>
          <a:xfrm>
            <a:off x="2044695" y="897574"/>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pic>
        <p:nvPicPr>
          <p:cNvPr id="19" name="Graphic 18" descr="Person with idea outline">
            <a:extLst>
              <a:ext uri="{FF2B5EF4-FFF2-40B4-BE49-F238E27FC236}">
                <a16:creationId xmlns:a16="http://schemas.microsoft.com/office/drawing/2014/main" id="{81518C6D-482B-7D1D-4A27-CD2689BE54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58403" y="1090685"/>
            <a:ext cx="946981" cy="897271"/>
          </a:xfrm>
          <a:prstGeom prst="rect">
            <a:avLst/>
          </a:prstGeom>
          <a:effectLst>
            <a:outerShdw blurRad="127000" dist="38100" dir="2700000" algn="tl" rotWithShape="0">
              <a:prstClr val="black">
                <a:alpha val="50000"/>
              </a:prstClr>
            </a:outerShdw>
          </a:effectLst>
        </p:spPr>
      </p:pic>
      <p:sp>
        <p:nvSpPr>
          <p:cNvPr id="20" name="TextBox 19">
            <a:extLst>
              <a:ext uri="{FF2B5EF4-FFF2-40B4-BE49-F238E27FC236}">
                <a16:creationId xmlns:a16="http://schemas.microsoft.com/office/drawing/2014/main" id="{9E06AC5E-8E6D-A026-4B68-3D9BAEFD141C}"/>
              </a:ext>
            </a:extLst>
          </p:cNvPr>
          <p:cNvSpPr txBox="1"/>
          <p:nvPr/>
        </p:nvSpPr>
        <p:spPr>
          <a:xfrm>
            <a:off x="2118700" y="1725907"/>
            <a:ext cx="1608802" cy="646331"/>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3600" i="1" spc="-150" dirty="0">
                <a:solidFill>
                  <a:schemeClr val="bg1"/>
                </a:solidFill>
                <a:latin typeface="Gabriola" panose="04040605051002020D02" pitchFamily="82" charset="0"/>
              </a:rPr>
              <a:t>Hypothesis</a:t>
            </a:r>
            <a:endParaRPr lang="en-US" sz="11700" i="1" spc="-150" dirty="0">
              <a:solidFill>
                <a:schemeClr val="bg1"/>
              </a:solidFill>
              <a:latin typeface="Gabriola" panose="04040605051002020D02" pitchFamily="82" charset="0"/>
            </a:endParaRPr>
          </a:p>
        </p:txBody>
      </p:sp>
      <p:grpSp>
        <p:nvGrpSpPr>
          <p:cNvPr id="155" name="Group 154">
            <a:extLst>
              <a:ext uri="{FF2B5EF4-FFF2-40B4-BE49-F238E27FC236}">
                <a16:creationId xmlns:a16="http://schemas.microsoft.com/office/drawing/2014/main" id="{06DB096A-8418-F0FC-493A-D81F74517D31}"/>
              </a:ext>
            </a:extLst>
          </p:cNvPr>
          <p:cNvGrpSpPr/>
          <p:nvPr/>
        </p:nvGrpSpPr>
        <p:grpSpPr>
          <a:xfrm>
            <a:off x="4961723" y="682993"/>
            <a:ext cx="2107313" cy="2261032"/>
            <a:chOff x="3268496" y="1514877"/>
            <a:chExt cx="2107313" cy="2261032"/>
          </a:xfrm>
        </p:grpSpPr>
        <p:sp useBgFill="1">
          <p:nvSpPr>
            <p:cNvPr id="5" name="Graphic 14">
              <a:extLst>
                <a:ext uri="{FF2B5EF4-FFF2-40B4-BE49-F238E27FC236}">
                  <a16:creationId xmlns:a16="http://schemas.microsoft.com/office/drawing/2014/main" id="{8AF2B4CD-3BDE-2FB8-1631-F3D95F636809}"/>
                </a:ext>
              </a:extLst>
            </p:cNvPr>
            <p:cNvSpPr/>
            <p:nvPr/>
          </p:nvSpPr>
          <p:spPr>
            <a:xfrm>
              <a:off x="3268496" y="1514877"/>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dirty="0"/>
            </a:p>
          </p:txBody>
        </p:sp>
        <p:sp>
          <p:nvSpPr>
            <p:cNvPr id="34" name="Graphic 2">
              <a:extLst>
                <a:ext uri="{FF2B5EF4-FFF2-40B4-BE49-F238E27FC236}">
                  <a16:creationId xmlns:a16="http://schemas.microsoft.com/office/drawing/2014/main" id="{8A597EBB-4CCF-5CC7-3A7B-DBEF1B66F6DB}"/>
                </a:ext>
              </a:extLst>
            </p:cNvPr>
            <p:cNvSpPr/>
            <p:nvPr/>
          </p:nvSpPr>
          <p:spPr>
            <a:xfrm>
              <a:off x="3443746" y="1725984"/>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B10CAEB8-2F32-35BA-F652-D9493C144BD6}"/>
                </a:ext>
              </a:extLst>
            </p:cNvPr>
            <p:cNvSpPr txBox="1"/>
            <p:nvPr/>
          </p:nvSpPr>
          <p:spPr>
            <a:xfrm>
              <a:off x="3741571" y="2619858"/>
              <a:ext cx="1140480" cy="646331"/>
            </a:xfrm>
            <a:prstGeom prst="rect">
              <a:avLst/>
            </a:prstGeom>
            <a:noFill/>
            <a:effectLst>
              <a:outerShdw blurRad="127000" dist="38100" dir="2700000" algn="tl" rotWithShape="0">
                <a:prstClr val="black">
                  <a:alpha val="50000"/>
                </a:prstClr>
              </a:outerShdw>
            </a:effectLst>
          </p:spPr>
          <p:txBody>
            <a:bodyPr wrap="square" rtlCol="0">
              <a:spAutoFit/>
            </a:bodyPr>
            <a:lstStyle/>
            <a:p>
              <a:r>
                <a:rPr lang="en-US" sz="3600" i="1" spc="-150" dirty="0">
                  <a:solidFill>
                    <a:schemeClr val="bg1"/>
                  </a:solidFill>
                  <a:latin typeface="Gabriola" panose="04040605051002020D02" pitchFamily="82" charset="0"/>
                </a:rPr>
                <a:t>Process</a:t>
              </a:r>
            </a:p>
          </p:txBody>
        </p:sp>
        <p:grpSp>
          <p:nvGrpSpPr>
            <p:cNvPr id="49" name="Group 48">
              <a:extLst>
                <a:ext uri="{FF2B5EF4-FFF2-40B4-BE49-F238E27FC236}">
                  <a16:creationId xmlns:a16="http://schemas.microsoft.com/office/drawing/2014/main" id="{A26A8C4A-BA81-B7BA-99A0-F3B028AC921D}"/>
                </a:ext>
              </a:extLst>
            </p:cNvPr>
            <p:cNvGrpSpPr/>
            <p:nvPr/>
          </p:nvGrpSpPr>
          <p:grpSpPr>
            <a:xfrm>
              <a:off x="3916959" y="1980111"/>
              <a:ext cx="808956" cy="892952"/>
              <a:chOff x="4611684" y="623906"/>
              <a:chExt cx="3191272" cy="3522631"/>
            </a:xfrm>
          </p:grpSpPr>
          <p:sp>
            <p:nvSpPr>
              <p:cNvPr id="27" name="Freeform: Shape 26">
                <a:extLst>
                  <a:ext uri="{FF2B5EF4-FFF2-40B4-BE49-F238E27FC236}">
                    <a16:creationId xmlns:a16="http://schemas.microsoft.com/office/drawing/2014/main" id="{859ECF09-7B3D-7214-13A2-0ACFB882D192}"/>
                  </a:ext>
                </a:extLst>
              </p:cNvPr>
              <p:cNvSpPr/>
              <p:nvPr/>
            </p:nvSpPr>
            <p:spPr>
              <a:xfrm>
                <a:off x="6427688" y="967719"/>
                <a:ext cx="1360285" cy="1292394"/>
              </a:xfrm>
              <a:custGeom>
                <a:avLst/>
                <a:gdLst>
                  <a:gd name="connsiteX0" fmla="*/ 69568 w 1360285"/>
                  <a:gd name="connsiteY0" fmla="*/ 193508 h 1292394"/>
                  <a:gd name="connsiteX1" fmla="*/ 894351 w 1360285"/>
                  <a:gd name="connsiteY1" fmla="*/ 985142 h 1292394"/>
                  <a:gd name="connsiteX2" fmla="*/ 741961 w 1360285"/>
                  <a:gd name="connsiteY2" fmla="*/ 894598 h 1292394"/>
                  <a:gd name="connsiteX3" fmla="*/ 604326 w 1360285"/>
                  <a:gd name="connsiteY3" fmla="*/ 919911 h 1292394"/>
                  <a:gd name="connsiteX4" fmla="*/ 629644 w 1360285"/>
                  <a:gd name="connsiteY4" fmla="*/ 1057546 h 1292394"/>
                  <a:gd name="connsiteX5" fmla="*/ 643007 w 1360285"/>
                  <a:gd name="connsiteY5" fmla="*/ 1065294 h 1292394"/>
                  <a:gd name="connsiteX6" fmla="*/ 989347 w 1360285"/>
                  <a:gd name="connsiteY6" fmla="*/ 1270624 h 1292394"/>
                  <a:gd name="connsiteX7" fmla="*/ 1051193 w 1360285"/>
                  <a:gd name="connsiteY7" fmla="*/ 1292394 h 1292394"/>
                  <a:gd name="connsiteX8" fmla="*/ 1053667 w 1360285"/>
                  <a:gd name="connsiteY8" fmla="*/ 1292394 h 1292394"/>
                  <a:gd name="connsiteX9" fmla="*/ 1061584 w 1360285"/>
                  <a:gd name="connsiteY9" fmla="*/ 1292394 h 1292394"/>
                  <a:gd name="connsiteX10" fmla="*/ 1065542 w 1360285"/>
                  <a:gd name="connsiteY10" fmla="*/ 1292394 h 1292394"/>
                  <a:gd name="connsiteX11" fmla="*/ 1065542 w 1360285"/>
                  <a:gd name="connsiteY11" fmla="*/ 1292394 h 1292394"/>
                  <a:gd name="connsiteX12" fmla="*/ 1073458 w 1360285"/>
                  <a:gd name="connsiteY12" fmla="*/ 1292394 h 1292394"/>
                  <a:gd name="connsiteX13" fmla="*/ 1133820 w 1360285"/>
                  <a:gd name="connsiteY13" fmla="*/ 1246875 h 1292394"/>
                  <a:gd name="connsiteX14" fmla="*/ 1350530 w 1360285"/>
                  <a:gd name="connsiteY14" fmla="*/ 882229 h 1292394"/>
                  <a:gd name="connsiteX15" fmla="*/ 1304100 w 1360285"/>
                  <a:gd name="connsiteY15" fmla="*/ 750214 h 1292394"/>
                  <a:gd name="connsiteX16" fmla="*/ 1179834 w 1360285"/>
                  <a:gd name="connsiteY16" fmla="*/ 783275 h 1292394"/>
                  <a:gd name="connsiteX17" fmla="*/ 1088301 w 1360285"/>
                  <a:gd name="connsiteY17" fmla="*/ 939128 h 1292394"/>
                  <a:gd name="connsiteX18" fmla="*/ 1088301 w 1360285"/>
                  <a:gd name="connsiteY18" fmla="*/ 939128 h 1292394"/>
                  <a:gd name="connsiteX19" fmla="*/ 439657 w 1360285"/>
                  <a:gd name="connsiteY19" fmla="*/ 143042 h 1292394"/>
                  <a:gd name="connsiteX20" fmla="*/ 128446 w 1360285"/>
                  <a:gd name="connsiteY20" fmla="*/ 4506 h 1292394"/>
                  <a:gd name="connsiteX21" fmla="*/ 4506 w 1360285"/>
                  <a:gd name="connsiteY21" fmla="*/ 69568 h 1292394"/>
                  <a:gd name="connsiteX22" fmla="*/ 69568 w 1360285"/>
                  <a:gd name="connsiteY22" fmla="*/ 193508 h 129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0285" h="1292394">
                    <a:moveTo>
                      <a:pt x="69568" y="193508"/>
                    </a:moveTo>
                    <a:cubicBezTo>
                      <a:pt x="453090" y="314014"/>
                      <a:pt x="758220" y="606884"/>
                      <a:pt x="894351" y="985142"/>
                    </a:cubicBezTo>
                    <a:lnTo>
                      <a:pt x="741961" y="894598"/>
                    </a:lnTo>
                    <a:cubicBezTo>
                      <a:pt x="696967" y="863581"/>
                      <a:pt x="635343" y="874916"/>
                      <a:pt x="604326" y="919911"/>
                    </a:cubicBezTo>
                    <a:cubicBezTo>
                      <a:pt x="573309" y="964910"/>
                      <a:pt x="584644" y="1026529"/>
                      <a:pt x="629644" y="1057546"/>
                    </a:cubicBezTo>
                    <a:cubicBezTo>
                      <a:pt x="633889" y="1060475"/>
                      <a:pt x="638357" y="1063063"/>
                      <a:pt x="643007" y="1065294"/>
                    </a:cubicBezTo>
                    <a:lnTo>
                      <a:pt x="989347" y="1270624"/>
                    </a:lnTo>
                    <a:cubicBezTo>
                      <a:pt x="1006892" y="1284701"/>
                      <a:pt x="1028701" y="1292374"/>
                      <a:pt x="1051193" y="1292394"/>
                    </a:cubicBezTo>
                    <a:lnTo>
                      <a:pt x="1053667" y="1292394"/>
                    </a:lnTo>
                    <a:lnTo>
                      <a:pt x="1061584" y="1292394"/>
                    </a:lnTo>
                    <a:lnTo>
                      <a:pt x="1065542" y="1292394"/>
                    </a:lnTo>
                    <a:lnTo>
                      <a:pt x="1065542" y="1292394"/>
                    </a:lnTo>
                    <a:lnTo>
                      <a:pt x="1073458" y="1292394"/>
                    </a:lnTo>
                    <a:cubicBezTo>
                      <a:pt x="1098810" y="1285809"/>
                      <a:pt x="1120516" y="1269437"/>
                      <a:pt x="1133820" y="1246875"/>
                    </a:cubicBezTo>
                    <a:lnTo>
                      <a:pt x="1350530" y="882229"/>
                    </a:lnTo>
                    <a:cubicBezTo>
                      <a:pt x="1374165" y="832955"/>
                      <a:pt x="1353380" y="773850"/>
                      <a:pt x="1304100" y="750214"/>
                    </a:cubicBezTo>
                    <a:cubicBezTo>
                      <a:pt x="1260190" y="729152"/>
                      <a:pt x="1207477" y="743174"/>
                      <a:pt x="1179834" y="783275"/>
                    </a:cubicBezTo>
                    <a:lnTo>
                      <a:pt x="1088301" y="939128"/>
                    </a:lnTo>
                    <a:lnTo>
                      <a:pt x="1088301" y="939128"/>
                    </a:lnTo>
                    <a:cubicBezTo>
                      <a:pt x="973920" y="604915"/>
                      <a:pt x="743872" y="322579"/>
                      <a:pt x="439657" y="143042"/>
                    </a:cubicBezTo>
                    <a:cubicBezTo>
                      <a:pt x="341484" y="85262"/>
                      <a:pt x="237083" y="38788"/>
                      <a:pt x="128446" y="4506"/>
                    </a:cubicBezTo>
                    <a:cubicBezTo>
                      <a:pt x="76252" y="-11753"/>
                      <a:pt x="20764" y="17375"/>
                      <a:pt x="4506" y="69568"/>
                    </a:cubicBezTo>
                    <a:cubicBezTo>
                      <a:pt x="-11752" y="121761"/>
                      <a:pt x="17375" y="177250"/>
                      <a:pt x="69568" y="193508"/>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28" name="Freeform: Shape 27">
                <a:extLst>
                  <a:ext uri="{FF2B5EF4-FFF2-40B4-BE49-F238E27FC236}">
                    <a16:creationId xmlns:a16="http://schemas.microsoft.com/office/drawing/2014/main" id="{27FEFBF0-A723-2450-BC70-432E6C9885D3}"/>
                  </a:ext>
                </a:extLst>
              </p:cNvPr>
              <p:cNvSpPr/>
              <p:nvPr/>
            </p:nvSpPr>
            <p:spPr>
              <a:xfrm>
                <a:off x="4627668" y="1207240"/>
                <a:ext cx="720235" cy="1598110"/>
              </a:xfrm>
              <a:custGeom>
                <a:avLst/>
                <a:gdLst>
                  <a:gd name="connsiteX0" fmla="*/ 40420 w 720235"/>
                  <a:gd name="connsiteY0" fmla="*/ 1521915 h 1598110"/>
                  <a:gd name="connsiteX1" fmla="*/ 136901 w 720235"/>
                  <a:gd name="connsiteY1" fmla="*/ 1598110 h 1598110"/>
                  <a:gd name="connsiteX2" fmla="*/ 159660 w 720235"/>
                  <a:gd name="connsiteY2" fmla="*/ 1595141 h 1598110"/>
                  <a:gd name="connsiteX3" fmla="*/ 231402 w 720235"/>
                  <a:gd name="connsiteY3" fmla="*/ 1476396 h 1598110"/>
                  <a:gd name="connsiteX4" fmla="*/ 379833 w 720235"/>
                  <a:gd name="connsiteY4" fmla="*/ 527426 h 1598110"/>
                  <a:gd name="connsiteX5" fmla="*/ 515400 w 720235"/>
                  <a:gd name="connsiteY5" fmla="*/ 338423 h 1598110"/>
                  <a:gd name="connsiteX6" fmla="*/ 518369 w 720235"/>
                  <a:gd name="connsiteY6" fmla="*/ 341392 h 1598110"/>
                  <a:gd name="connsiteX7" fmla="*/ 518369 w 720235"/>
                  <a:gd name="connsiteY7" fmla="*/ 522478 h 1598110"/>
                  <a:gd name="connsiteX8" fmla="*/ 617323 w 720235"/>
                  <a:gd name="connsiteY8" fmla="*/ 621432 h 1598110"/>
                  <a:gd name="connsiteX9" fmla="*/ 716277 w 720235"/>
                  <a:gd name="connsiteY9" fmla="*/ 522478 h 1598110"/>
                  <a:gd name="connsiteX10" fmla="*/ 720235 w 720235"/>
                  <a:gd name="connsiteY10" fmla="*/ 102912 h 1598110"/>
                  <a:gd name="connsiteX11" fmla="*/ 621281 w 720235"/>
                  <a:gd name="connsiteY11" fmla="*/ 3958 h 1598110"/>
                  <a:gd name="connsiteX12" fmla="*/ 201221 w 720235"/>
                  <a:gd name="connsiteY12" fmla="*/ 0 h 1598110"/>
                  <a:gd name="connsiteX13" fmla="*/ 102267 w 720235"/>
                  <a:gd name="connsiteY13" fmla="*/ 98954 h 1598110"/>
                  <a:gd name="connsiteX14" fmla="*/ 201221 w 720235"/>
                  <a:gd name="connsiteY14" fmla="*/ 197908 h 1598110"/>
                  <a:gd name="connsiteX15" fmla="*/ 376864 w 720235"/>
                  <a:gd name="connsiteY15" fmla="*/ 197908 h 1598110"/>
                  <a:gd name="connsiteX16" fmla="*/ 206663 w 720235"/>
                  <a:gd name="connsiteY16" fmla="*/ 425503 h 1598110"/>
                  <a:gd name="connsiteX17" fmla="*/ 40420 w 720235"/>
                  <a:gd name="connsiteY17" fmla="*/ 1521915 h 159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0235" h="1598110">
                    <a:moveTo>
                      <a:pt x="40420" y="1521915"/>
                    </a:moveTo>
                    <a:cubicBezTo>
                      <a:pt x="50989" y="1566633"/>
                      <a:pt x="90951" y="1598194"/>
                      <a:pt x="136901" y="1598110"/>
                    </a:cubicBezTo>
                    <a:cubicBezTo>
                      <a:pt x="144579" y="1598065"/>
                      <a:pt x="152224" y="1597066"/>
                      <a:pt x="159660" y="1595141"/>
                    </a:cubicBezTo>
                    <a:cubicBezTo>
                      <a:pt x="211962" y="1581758"/>
                      <a:pt x="243885" y="1528921"/>
                      <a:pt x="231402" y="1476396"/>
                    </a:cubicBezTo>
                    <a:cubicBezTo>
                      <a:pt x="155974" y="1152791"/>
                      <a:pt x="209197" y="812542"/>
                      <a:pt x="379833" y="527426"/>
                    </a:cubicBezTo>
                    <a:cubicBezTo>
                      <a:pt x="419345" y="460543"/>
                      <a:pt x="464716" y="397291"/>
                      <a:pt x="515400" y="338423"/>
                    </a:cubicBezTo>
                    <a:lnTo>
                      <a:pt x="518369" y="341392"/>
                    </a:lnTo>
                    <a:lnTo>
                      <a:pt x="518369" y="522478"/>
                    </a:lnTo>
                    <a:cubicBezTo>
                      <a:pt x="518369" y="577131"/>
                      <a:pt x="562671" y="621432"/>
                      <a:pt x="617323" y="621432"/>
                    </a:cubicBezTo>
                    <a:cubicBezTo>
                      <a:pt x="671976" y="621432"/>
                      <a:pt x="716277" y="577131"/>
                      <a:pt x="716277" y="522478"/>
                    </a:cubicBezTo>
                    <a:lnTo>
                      <a:pt x="720235" y="102912"/>
                    </a:lnTo>
                    <a:cubicBezTo>
                      <a:pt x="720235" y="48260"/>
                      <a:pt x="675934" y="3958"/>
                      <a:pt x="621281" y="3958"/>
                    </a:cubicBezTo>
                    <a:lnTo>
                      <a:pt x="201221" y="0"/>
                    </a:lnTo>
                    <a:cubicBezTo>
                      <a:pt x="146568" y="0"/>
                      <a:pt x="102267" y="44302"/>
                      <a:pt x="102267" y="98954"/>
                    </a:cubicBezTo>
                    <a:cubicBezTo>
                      <a:pt x="102267" y="153607"/>
                      <a:pt x="146568" y="197908"/>
                      <a:pt x="201221" y="197908"/>
                    </a:cubicBezTo>
                    <a:lnTo>
                      <a:pt x="376864" y="197908"/>
                    </a:lnTo>
                    <a:cubicBezTo>
                      <a:pt x="313039" y="268200"/>
                      <a:pt x="256051" y="344410"/>
                      <a:pt x="206663" y="425503"/>
                    </a:cubicBezTo>
                    <a:cubicBezTo>
                      <a:pt x="10882" y="755485"/>
                      <a:pt x="-48742" y="1148729"/>
                      <a:pt x="40420" y="1521915"/>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29" name="Freeform: Shape 28">
                <a:extLst>
                  <a:ext uri="{FF2B5EF4-FFF2-40B4-BE49-F238E27FC236}">
                    <a16:creationId xmlns:a16="http://schemas.microsoft.com/office/drawing/2014/main" id="{3B178328-E5ED-EF18-CDA7-D106ED564D64}"/>
                  </a:ext>
                </a:extLst>
              </p:cNvPr>
              <p:cNvSpPr/>
              <p:nvPr/>
            </p:nvSpPr>
            <p:spPr>
              <a:xfrm>
                <a:off x="5516473" y="3292349"/>
                <a:ext cx="1652443" cy="854188"/>
              </a:xfrm>
              <a:custGeom>
                <a:avLst/>
                <a:gdLst>
                  <a:gd name="connsiteX0" fmla="*/ 1480996 w 1652443"/>
                  <a:gd name="connsiteY0" fmla="*/ 30037 h 854188"/>
                  <a:gd name="connsiteX1" fmla="*/ 355392 w 1652443"/>
                  <a:gd name="connsiteY1" fmla="*/ 359060 h 854188"/>
                  <a:gd name="connsiteX2" fmla="*/ 355392 w 1652443"/>
                  <a:gd name="connsiteY2" fmla="*/ 359060 h 854188"/>
                  <a:gd name="connsiteX3" fmla="*/ 512730 w 1652443"/>
                  <a:gd name="connsiteY3" fmla="*/ 270001 h 854188"/>
                  <a:gd name="connsiteX4" fmla="*/ 549095 w 1652443"/>
                  <a:gd name="connsiteY4" fmla="*/ 134681 h 854188"/>
                  <a:gd name="connsiteX5" fmla="*/ 413775 w 1652443"/>
                  <a:gd name="connsiteY5" fmla="*/ 98315 h 854188"/>
                  <a:gd name="connsiteX6" fmla="*/ 50119 w 1652443"/>
                  <a:gd name="connsiteY6" fmla="*/ 304635 h 854188"/>
                  <a:gd name="connsiteX7" fmla="*/ 12917 w 1652443"/>
                  <a:gd name="connsiteY7" fmla="*/ 439544 h 854188"/>
                  <a:gd name="connsiteX8" fmla="*/ 13011 w 1652443"/>
                  <a:gd name="connsiteY8" fmla="*/ 439707 h 854188"/>
                  <a:gd name="connsiteX9" fmla="*/ 221309 w 1652443"/>
                  <a:gd name="connsiteY9" fmla="*/ 804354 h 854188"/>
                  <a:gd name="connsiteX10" fmla="*/ 356877 w 1652443"/>
                  <a:gd name="connsiteY10" fmla="*/ 840967 h 854188"/>
                  <a:gd name="connsiteX11" fmla="*/ 393490 w 1652443"/>
                  <a:gd name="connsiteY11" fmla="*/ 705399 h 854188"/>
                  <a:gd name="connsiteX12" fmla="*/ 304926 w 1652443"/>
                  <a:gd name="connsiteY12" fmla="*/ 551031 h 854188"/>
                  <a:gd name="connsiteX13" fmla="*/ 1618542 w 1652443"/>
                  <a:gd name="connsiteY13" fmla="*/ 173521 h 854188"/>
                  <a:gd name="connsiteX14" fmla="*/ 1628052 w 1652443"/>
                  <a:gd name="connsiteY14" fmla="*/ 33901 h 854188"/>
                  <a:gd name="connsiteX15" fmla="*/ 1488432 w 1652443"/>
                  <a:gd name="connsiteY15" fmla="*/ 24392 h 854188"/>
                  <a:gd name="connsiteX16" fmla="*/ 1482480 w 1652443"/>
                  <a:gd name="connsiteY16" fmla="*/ 30037 h 85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2443" h="854188">
                    <a:moveTo>
                      <a:pt x="1480996" y="30037"/>
                    </a:moveTo>
                    <a:cubicBezTo>
                      <a:pt x="1180220" y="313793"/>
                      <a:pt x="761644" y="436145"/>
                      <a:pt x="355392" y="359060"/>
                    </a:cubicBezTo>
                    <a:lnTo>
                      <a:pt x="355392" y="359060"/>
                    </a:lnTo>
                    <a:lnTo>
                      <a:pt x="512730" y="270001"/>
                    </a:lnTo>
                    <a:cubicBezTo>
                      <a:pt x="560138" y="242675"/>
                      <a:pt x="576421" y="182090"/>
                      <a:pt x="549095" y="134681"/>
                    </a:cubicBezTo>
                    <a:cubicBezTo>
                      <a:pt x="521769" y="87272"/>
                      <a:pt x="461184" y="70989"/>
                      <a:pt x="413775" y="98315"/>
                    </a:cubicBezTo>
                    <a:lnTo>
                      <a:pt x="50119" y="304635"/>
                    </a:lnTo>
                    <a:cubicBezTo>
                      <a:pt x="2591" y="331615"/>
                      <a:pt x="-14063" y="392017"/>
                      <a:pt x="12917" y="439544"/>
                    </a:cubicBezTo>
                    <a:cubicBezTo>
                      <a:pt x="12947" y="439599"/>
                      <a:pt x="12981" y="439653"/>
                      <a:pt x="13011" y="439707"/>
                    </a:cubicBezTo>
                    <a:lnTo>
                      <a:pt x="221309" y="804354"/>
                    </a:lnTo>
                    <a:cubicBezTo>
                      <a:pt x="248636" y="851901"/>
                      <a:pt x="309329" y="868293"/>
                      <a:pt x="356877" y="840967"/>
                    </a:cubicBezTo>
                    <a:cubicBezTo>
                      <a:pt x="404424" y="813640"/>
                      <a:pt x="420816" y="752947"/>
                      <a:pt x="393490" y="705399"/>
                    </a:cubicBezTo>
                    <a:lnTo>
                      <a:pt x="304926" y="551031"/>
                    </a:lnTo>
                    <a:cubicBezTo>
                      <a:pt x="778134" y="646274"/>
                      <a:pt x="1268101" y="505467"/>
                      <a:pt x="1618542" y="173521"/>
                    </a:cubicBezTo>
                    <a:cubicBezTo>
                      <a:pt x="1659722" y="137590"/>
                      <a:pt x="1663982" y="75081"/>
                      <a:pt x="1628052" y="33901"/>
                    </a:cubicBezTo>
                    <a:cubicBezTo>
                      <a:pt x="1592127" y="-7279"/>
                      <a:pt x="1529617" y="-11538"/>
                      <a:pt x="1488432" y="24392"/>
                    </a:cubicBezTo>
                    <a:cubicBezTo>
                      <a:pt x="1486374" y="26188"/>
                      <a:pt x="1484385" y="28073"/>
                      <a:pt x="1482480" y="30037"/>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30" name="Freeform: Shape 29">
                <a:extLst>
                  <a:ext uri="{FF2B5EF4-FFF2-40B4-BE49-F238E27FC236}">
                    <a16:creationId xmlns:a16="http://schemas.microsoft.com/office/drawing/2014/main" id="{469292F7-B491-8559-25DE-175610D39F12}"/>
                  </a:ext>
                </a:extLst>
              </p:cNvPr>
              <p:cNvSpPr/>
              <p:nvPr/>
            </p:nvSpPr>
            <p:spPr>
              <a:xfrm>
                <a:off x="4611684" y="2851859"/>
                <a:ext cx="791633" cy="791633"/>
              </a:xfrm>
              <a:custGeom>
                <a:avLst/>
                <a:gdLst>
                  <a:gd name="connsiteX0" fmla="*/ 791633 w 791633"/>
                  <a:gd name="connsiteY0" fmla="*/ 395817 h 791633"/>
                  <a:gd name="connsiteX1" fmla="*/ 395817 w 791633"/>
                  <a:gd name="connsiteY1" fmla="*/ 791633 h 791633"/>
                  <a:gd name="connsiteX2" fmla="*/ 0 w 791633"/>
                  <a:gd name="connsiteY2" fmla="*/ 395817 h 791633"/>
                  <a:gd name="connsiteX3" fmla="*/ 395817 w 791633"/>
                  <a:gd name="connsiteY3" fmla="*/ 0 h 791633"/>
                  <a:gd name="connsiteX4" fmla="*/ 791633 w 791633"/>
                  <a:gd name="connsiteY4" fmla="*/ 395817 h 79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33" h="791633">
                    <a:moveTo>
                      <a:pt x="791633" y="395817"/>
                    </a:moveTo>
                    <a:cubicBezTo>
                      <a:pt x="791633" y="614420"/>
                      <a:pt x="614420" y="791633"/>
                      <a:pt x="395817" y="791633"/>
                    </a:cubicBezTo>
                    <a:cubicBezTo>
                      <a:pt x="177213" y="791633"/>
                      <a:pt x="0" y="614420"/>
                      <a:pt x="0" y="395817"/>
                    </a:cubicBezTo>
                    <a:cubicBezTo>
                      <a:pt x="0" y="177213"/>
                      <a:pt x="177213" y="0"/>
                      <a:pt x="395817" y="0"/>
                    </a:cubicBezTo>
                    <a:cubicBezTo>
                      <a:pt x="614420" y="0"/>
                      <a:pt x="791633" y="177213"/>
                      <a:pt x="791633" y="395817"/>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31" name="Freeform: Shape 30">
                <a:extLst>
                  <a:ext uri="{FF2B5EF4-FFF2-40B4-BE49-F238E27FC236}">
                    <a16:creationId xmlns:a16="http://schemas.microsoft.com/office/drawing/2014/main" id="{C32C5B48-29F9-230C-F5E6-56510A096FA4}"/>
                  </a:ext>
                </a:extLst>
              </p:cNvPr>
              <p:cNvSpPr/>
              <p:nvPr/>
            </p:nvSpPr>
            <p:spPr>
              <a:xfrm>
                <a:off x="7011323" y="2513435"/>
                <a:ext cx="791633" cy="791633"/>
              </a:xfrm>
              <a:custGeom>
                <a:avLst/>
                <a:gdLst>
                  <a:gd name="connsiteX0" fmla="*/ 791633 w 791633"/>
                  <a:gd name="connsiteY0" fmla="*/ 395817 h 791633"/>
                  <a:gd name="connsiteX1" fmla="*/ 395817 w 791633"/>
                  <a:gd name="connsiteY1" fmla="*/ 791634 h 791633"/>
                  <a:gd name="connsiteX2" fmla="*/ 0 w 791633"/>
                  <a:gd name="connsiteY2" fmla="*/ 395817 h 791633"/>
                  <a:gd name="connsiteX3" fmla="*/ 395817 w 791633"/>
                  <a:gd name="connsiteY3" fmla="*/ 0 h 791633"/>
                  <a:gd name="connsiteX4" fmla="*/ 791633 w 791633"/>
                  <a:gd name="connsiteY4" fmla="*/ 395817 h 79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33" h="791633">
                    <a:moveTo>
                      <a:pt x="791633" y="395817"/>
                    </a:moveTo>
                    <a:cubicBezTo>
                      <a:pt x="791633" y="614420"/>
                      <a:pt x="614420" y="791634"/>
                      <a:pt x="395817" y="791634"/>
                    </a:cubicBezTo>
                    <a:cubicBezTo>
                      <a:pt x="177213" y="791634"/>
                      <a:pt x="0" y="614420"/>
                      <a:pt x="0" y="395817"/>
                    </a:cubicBezTo>
                    <a:cubicBezTo>
                      <a:pt x="0" y="177213"/>
                      <a:pt x="177213" y="0"/>
                      <a:pt x="395817" y="0"/>
                    </a:cubicBezTo>
                    <a:cubicBezTo>
                      <a:pt x="614420" y="0"/>
                      <a:pt x="791633" y="177213"/>
                      <a:pt x="791633" y="395817"/>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32" name="Freeform: Shape 31">
                <a:extLst>
                  <a:ext uri="{FF2B5EF4-FFF2-40B4-BE49-F238E27FC236}">
                    <a16:creationId xmlns:a16="http://schemas.microsoft.com/office/drawing/2014/main" id="{459C94C8-A41F-ACF6-FCDD-A3DBAF786F58}"/>
                  </a:ext>
                </a:extLst>
              </p:cNvPr>
              <p:cNvSpPr/>
              <p:nvPr/>
            </p:nvSpPr>
            <p:spPr>
              <a:xfrm>
                <a:off x="5539379" y="623906"/>
                <a:ext cx="791633" cy="791633"/>
              </a:xfrm>
              <a:custGeom>
                <a:avLst/>
                <a:gdLst>
                  <a:gd name="connsiteX0" fmla="*/ 791633 w 791633"/>
                  <a:gd name="connsiteY0" fmla="*/ 395817 h 791633"/>
                  <a:gd name="connsiteX1" fmla="*/ 395817 w 791633"/>
                  <a:gd name="connsiteY1" fmla="*/ 791633 h 791633"/>
                  <a:gd name="connsiteX2" fmla="*/ 0 w 791633"/>
                  <a:gd name="connsiteY2" fmla="*/ 395817 h 791633"/>
                  <a:gd name="connsiteX3" fmla="*/ 395817 w 791633"/>
                  <a:gd name="connsiteY3" fmla="*/ 0 h 791633"/>
                  <a:gd name="connsiteX4" fmla="*/ 791633 w 791633"/>
                  <a:gd name="connsiteY4" fmla="*/ 395817 h 79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33" h="791633">
                    <a:moveTo>
                      <a:pt x="791633" y="395817"/>
                    </a:moveTo>
                    <a:cubicBezTo>
                      <a:pt x="791633" y="614420"/>
                      <a:pt x="614420" y="791633"/>
                      <a:pt x="395817" y="791633"/>
                    </a:cubicBezTo>
                    <a:cubicBezTo>
                      <a:pt x="177213" y="791633"/>
                      <a:pt x="0" y="614420"/>
                      <a:pt x="0" y="395817"/>
                    </a:cubicBezTo>
                    <a:cubicBezTo>
                      <a:pt x="0" y="177213"/>
                      <a:pt x="177213" y="0"/>
                      <a:pt x="395817" y="0"/>
                    </a:cubicBezTo>
                    <a:cubicBezTo>
                      <a:pt x="614420" y="0"/>
                      <a:pt x="791633" y="177213"/>
                      <a:pt x="791633" y="395817"/>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grpSp>
      </p:grpSp>
      <p:grpSp>
        <p:nvGrpSpPr>
          <p:cNvPr id="86" name="Group 85">
            <a:extLst>
              <a:ext uri="{FF2B5EF4-FFF2-40B4-BE49-F238E27FC236}">
                <a16:creationId xmlns:a16="http://schemas.microsoft.com/office/drawing/2014/main" id="{301F1A2D-37BC-9DF8-AE6B-0F6BCC241B40}"/>
              </a:ext>
            </a:extLst>
          </p:cNvPr>
          <p:cNvGrpSpPr/>
          <p:nvPr/>
        </p:nvGrpSpPr>
        <p:grpSpPr>
          <a:xfrm>
            <a:off x="8325597" y="898391"/>
            <a:ext cx="1756813" cy="1837764"/>
            <a:chOff x="6868299" y="1649141"/>
            <a:chExt cx="1756813" cy="1837764"/>
          </a:xfrm>
        </p:grpSpPr>
        <p:sp>
          <p:nvSpPr>
            <p:cNvPr id="77" name="Graphic 2">
              <a:extLst>
                <a:ext uri="{FF2B5EF4-FFF2-40B4-BE49-F238E27FC236}">
                  <a16:creationId xmlns:a16="http://schemas.microsoft.com/office/drawing/2014/main" id="{3B6DCB86-8111-CA92-91AC-6BF3949E5124}"/>
                </a:ext>
              </a:extLst>
            </p:cNvPr>
            <p:cNvSpPr/>
            <p:nvPr/>
          </p:nvSpPr>
          <p:spPr>
            <a:xfrm>
              <a:off x="6868299" y="1649141"/>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78" name="TextBox 77">
              <a:extLst>
                <a:ext uri="{FF2B5EF4-FFF2-40B4-BE49-F238E27FC236}">
                  <a16:creationId xmlns:a16="http://schemas.microsoft.com/office/drawing/2014/main" id="{BD37D189-133F-3698-1D10-3AAB200B2499}"/>
                </a:ext>
              </a:extLst>
            </p:cNvPr>
            <p:cNvSpPr txBox="1"/>
            <p:nvPr/>
          </p:nvSpPr>
          <p:spPr>
            <a:xfrm>
              <a:off x="6949560" y="2543015"/>
              <a:ext cx="1615440" cy="646331"/>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3600" i="1" spc="-150" dirty="0">
                  <a:solidFill>
                    <a:schemeClr val="bg1"/>
                  </a:solidFill>
                  <a:latin typeface="Gabriola" panose="04040605051002020D02" pitchFamily="82" charset="0"/>
                </a:rPr>
                <a:t>Findings</a:t>
              </a:r>
            </a:p>
          </p:txBody>
        </p:sp>
      </p:grpSp>
      <p:grpSp>
        <p:nvGrpSpPr>
          <p:cNvPr id="109" name="Group 108">
            <a:extLst>
              <a:ext uri="{FF2B5EF4-FFF2-40B4-BE49-F238E27FC236}">
                <a16:creationId xmlns:a16="http://schemas.microsoft.com/office/drawing/2014/main" id="{717950BE-4DE2-A452-7263-9C3F9142CB29}"/>
              </a:ext>
            </a:extLst>
          </p:cNvPr>
          <p:cNvGrpSpPr/>
          <p:nvPr/>
        </p:nvGrpSpPr>
        <p:grpSpPr>
          <a:xfrm>
            <a:off x="2027168" y="3860959"/>
            <a:ext cx="1756813" cy="1837764"/>
            <a:chOff x="6868299" y="1649141"/>
            <a:chExt cx="1756813" cy="1837764"/>
          </a:xfrm>
        </p:grpSpPr>
        <p:sp>
          <p:nvSpPr>
            <p:cNvPr id="110" name="Graphic 2">
              <a:extLst>
                <a:ext uri="{FF2B5EF4-FFF2-40B4-BE49-F238E27FC236}">
                  <a16:creationId xmlns:a16="http://schemas.microsoft.com/office/drawing/2014/main" id="{4C48AA98-CC41-47D1-43D3-4DD3099524B5}"/>
                </a:ext>
              </a:extLst>
            </p:cNvPr>
            <p:cNvSpPr/>
            <p:nvPr/>
          </p:nvSpPr>
          <p:spPr>
            <a:xfrm>
              <a:off x="6868299" y="1649141"/>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111" name="TextBox 110">
              <a:extLst>
                <a:ext uri="{FF2B5EF4-FFF2-40B4-BE49-F238E27FC236}">
                  <a16:creationId xmlns:a16="http://schemas.microsoft.com/office/drawing/2014/main" id="{789E6F41-4A35-8A3C-EDD2-814144A29346}"/>
                </a:ext>
              </a:extLst>
            </p:cNvPr>
            <p:cNvSpPr txBox="1"/>
            <p:nvPr/>
          </p:nvSpPr>
          <p:spPr>
            <a:xfrm>
              <a:off x="6918979" y="2543015"/>
              <a:ext cx="1687877" cy="646331"/>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3600" i="1" spc="-150" dirty="0">
                  <a:solidFill>
                    <a:schemeClr val="bg1"/>
                  </a:solidFill>
                  <a:latin typeface="Gabriola" panose="04040605051002020D02" pitchFamily="82" charset="0"/>
                </a:rPr>
                <a:t>Limitations</a:t>
              </a:r>
            </a:p>
          </p:txBody>
        </p:sp>
      </p:grpSp>
      <p:grpSp>
        <p:nvGrpSpPr>
          <p:cNvPr id="131" name="Group 130">
            <a:extLst>
              <a:ext uri="{FF2B5EF4-FFF2-40B4-BE49-F238E27FC236}">
                <a16:creationId xmlns:a16="http://schemas.microsoft.com/office/drawing/2014/main" id="{26FCE4A7-C1F5-3B18-5055-E49EFC24C97C}"/>
              </a:ext>
            </a:extLst>
          </p:cNvPr>
          <p:cNvGrpSpPr/>
          <p:nvPr/>
        </p:nvGrpSpPr>
        <p:grpSpPr>
          <a:xfrm>
            <a:off x="8137157" y="3694775"/>
            <a:ext cx="2107313" cy="2261032"/>
            <a:chOff x="8444207" y="3667123"/>
            <a:chExt cx="2107313" cy="2261032"/>
          </a:xfrm>
        </p:grpSpPr>
        <p:sp useBgFill="1">
          <p:nvSpPr>
            <p:cNvPr id="132" name="Graphic 14">
              <a:extLst>
                <a:ext uri="{FF2B5EF4-FFF2-40B4-BE49-F238E27FC236}">
                  <a16:creationId xmlns:a16="http://schemas.microsoft.com/office/drawing/2014/main" id="{9564B90D-896E-9840-72FB-50E5FC129A85}"/>
                </a:ext>
              </a:extLst>
            </p:cNvPr>
            <p:cNvSpPr/>
            <p:nvPr/>
          </p:nvSpPr>
          <p:spPr>
            <a:xfrm>
              <a:off x="8444207" y="3667123"/>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grpSp>
          <p:nvGrpSpPr>
            <p:cNvPr id="133" name="Group 132">
              <a:extLst>
                <a:ext uri="{FF2B5EF4-FFF2-40B4-BE49-F238E27FC236}">
                  <a16:creationId xmlns:a16="http://schemas.microsoft.com/office/drawing/2014/main" id="{D15A4B81-A194-04A4-300F-7611FBB71D7F}"/>
                </a:ext>
              </a:extLst>
            </p:cNvPr>
            <p:cNvGrpSpPr/>
            <p:nvPr/>
          </p:nvGrpSpPr>
          <p:grpSpPr>
            <a:xfrm>
              <a:off x="8616363" y="3901573"/>
              <a:ext cx="1756813" cy="1837764"/>
              <a:chOff x="6868299" y="1649141"/>
              <a:chExt cx="1756813" cy="1837764"/>
            </a:xfrm>
          </p:grpSpPr>
          <p:sp>
            <p:nvSpPr>
              <p:cNvPr id="134" name="Graphic 2">
                <a:extLst>
                  <a:ext uri="{FF2B5EF4-FFF2-40B4-BE49-F238E27FC236}">
                    <a16:creationId xmlns:a16="http://schemas.microsoft.com/office/drawing/2014/main" id="{17237188-85C0-C28A-343C-ABE1BA4C7194}"/>
                  </a:ext>
                </a:extLst>
              </p:cNvPr>
              <p:cNvSpPr/>
              <p:nvPr/>
            </p:nvSpPr>
            <p:spPr>
              <a:xfrm>
                <a:off x="6868299" y="1649141"/>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135" name="TextBox 134">
                <a:extLst>
                  <a:ext uri="{FF2B5EF4-FFF2-40B4-BE49-F238E27FC236}">
                    <a16:creationId xmlns:a16="http://schemas.microsoft.com/office/drawing/2014/main" id="{D486B1B4-7494-5C79-D4DB-C7544CF9350F}"/>
                  </a:ext>
                </a:extLst>
              </p:cNvPr>
              <p:cNvSpPr txBox="1"/>
              <p:nvPr/>
            </p:nvSpPr>
            <p:spPr>
              <a:xfrm>
                <a:off x="6934460" y="2543015"/>
                <a:ext cx="1615440" cy="646331"/>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3600" i="1" spc="-150" dirty="0">
                    <a:solidFill>
                      <a:schemeClr val="bg1"/>
                    </a:solidFill>
                    <a:latin typeface="Gabriola" panose="04040605051002020D02" pitchFamily="82" charset="0"/>
                  </a:rPr>
                  <a:t>Benefits</a:t>
                </a:r>
              </a:p>
            </p:txBody>
          </p:sp>
        </p:grpSp>
      </p:grpSp>
      <p:grpSp>
        <p:nvGrpSpPr>
          <p:cNvPr id="143" name="Group 142">
            <a:extLst>
              <a:ext uri="{FF2B5EF4-FFF2-40B4-BE49-F238E27FC236}">
                <a16:creationId xmlns:a16="http://schemas.microsoft.com/office/drawing/2014/main" id="{CBF6A905-8A4B-3F61-6A1B-3D48B9705F97}"/>
              </a:ext>
            </a:extLst>
          </p:cNvPr>
          <p:cNvGrpSpPr/>
          <p:nvPr/>
        </p:nvGrpSpPr>
        <p:grpSpPr>
          <a:xfrm>
            <a:off x="4975159" y="3628701"/>
            <a:ext cx="2107313" cy="2261032"/>
            <a:chOff x="8444207" y="3667123"/>
            <a:chExt cx="2107313" cy="2261032"/>
          </a:xfrm>
        </p:grpSpPr>
        <p:sp useBgFill="1">
          <p:nvSpPr>
            <p:cNvPr id="144" name="Graphic 14">
              <a:extLst>
                <a:ext uri="{FF2B5EF4-FFF2-40B4-BE49-F238E27FC236}">
                  <a16:creationId xmlns:a16="http://schemas.microsoft.com/office/drawing/2014/main" id="{E1DEB738-9579-08B9-1E96-F8DA96DE16D2}"/>
                </a:ext>
              </a:extLst>
            </p:cNvPr>
            <p:cNvSpPr/>
            <p:nvPr/>
          </p:nvSpPr>
          <p:spPr>
            <a:xfrm>
              <a:off x="8444207" y="3667123"/>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grpSp>
          <p:nvGrpSpPr>
            <p:cNvPr id="145" name="Group 144">
              <a:extLst>
                <a:ext uri="{FF2B5EF4-FFF2-40B4-BE49-F238E27FC236}">
                  <a16:creationId xmlns:a16="http://schemas.microsoft.com/office/drawing/2014/main" id="{D4779B70-3792-D692-91C8-71B9AE5A7C06}"/>
                </a:ext>
              </a:extLst>
            </p:cNvPr>
            <p:cNvGrpSpPr/>
            <p:nvPr/>
          </p:nvGrpSpPr>
          <p:grpSpPr>
            <a:xfrm>
              <a:off x="8616363" y="3901573"/>
              <a:ext cx="1756813" cy="1837764"/>
              <a:chOff x="6868299" y="1649141"/>
              <a:chExt cx="1756813" cy="1837764"/>
            </a:xfrm>
          </p:grpSpPr>
          <p:sp>
            <p:nvSpPr>
              <p:cNvPr id="146" name="Graphic 2">
                <a:extLst>
                  <a:ext uri="{FF2B5EF4-FFF2-40B4-BE49-F238E27FC236}">
                    <a16:creationId xmlns:a16="http://schemas.microsoft.com/office/drawing/2014/main" id="{B8E8C067-0AA9-399A-8F8B-3D336D320822}"/>
                  </a:ext>
                </a:extLst>
              </p:cNvPr>
              <p:cNvSpPr/>
              <p:nvPr/>
            </p:nvSpPr>
            <p:spPr>
              <a:xfrm>
                <a:off x="6868299" y="1649141"/>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147" name="TextBox 146">
                <a:extLst>
                  <a:ext uri="{FF2B5EF4-FFF2-40B4-BE49-F238E27FC236}">
                    <a16:creationId xmlns:a16="http://schemas.microsoft.com/office/drawing/2014/main" id="{0388AF50-872C-B77D-F3E8-A3559777BAF7}"/>
                  </a:ext>
                </a:extLst>
              </p:cNvPr>
              <p:cNvSpPr txBox="1"/>
              <p:nvPr/>
            </p:nvSpPr>
            <p:spPr>
              <a:xfrm>
                <a:off x="7166124" y="2543015"/>
                <a:ext cx="1140480" cy="646331"/>
              </a:xfrm>
              <a:prstGeom prst="rect">
                <a:avLst/>
              </a:prstGeom>
              <a:noFill/>
              <a:effectLst>
                <a:outerShdw blurRad="127000" dist="38100" dir="2700000" algn="tl" rotWithShape="0">
                  <a:prstClr val="black">
                    <a:alpha val="50000"/>
                  </a:prstClr>
                </a:outerShdw>
              </a:effectLst>
            </p:spPr>
            <p:txBody>
              <a:bodyPr wrap="square" rtlCol="0">
                <a:spAutoFit/>
              </a:bodyPr>
              <a:lstStyle/>
              <a:p>
                <a:r>
                  <a:rPr lang="en-US" sz="3600" i="1" spc="-150" dirty="0">
                    <a:solidFill>
                      <a:schemeClr val="bg1"/>
                    </a:solidFill>
                    <a:latin typeface="Gabriola" panose="04040605051002020D02" pitchFamily="82" charset="0"/>
                  </a:rPr>
                  <a:t>Actions</a:t>
                </a:r>
              </a:p>
            </p:txBody>
          </p:sp>
        </p:grpSp>
      </p:grpSp>
      <p:pic>
        <p:nvPicPr>
          <p:cNvPr id="157" name="Graphic 156" descr="Magnifying glass with solid fill">
            <a:extLst>
              <a:ext uri="{FF2B5EF4-FFF2-40B4-BE49-F238E27FC236}">
                <a16:creationId xmlns:a16="http://schemas.microsoft.com/office/drawing/2014/main" id="{BAF0EF10-64DB-1C94-E131-BB020A04E2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82949" y="1104488"/>
            <a:ext cx="914400" cy="914400"/>
          </a:xfrm>
          <a:prstGeom prst="rect">
            <a:avLst/>
          </a:prstGeom>
        </p:spPr>
      </p:pic>
      <p:pic>
        <p:nvPicPr>
          <p:cNvPr id="159" name="Graphic 158" descr="Infinity with solid fill">
            <a:extLst>
              <a:ext uri="{FF2B5EF4-FFF2-40B4-BE49-F238E27FC236}">
                <a16:creationId xmlns:a16="http://schemas.microsoft.com/office/drawing/2014/main" id="{9120153C-99C4-B880-C8CD-2865B522BE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48374" y="4075656"/>
            <a:ext cx="914400" cy="914400"/>
          </a:xfrm>
          <a:prstGeom prst="rect">
            <a:avLst/>
          </a:prstGeom>
        </p:spPr>
      </p:pic>
      <p:pic>
        <p:nvPicPr>
          <p:cNvPr id="161" name="Graphic 160" descr="Clipboard Checked with solid fill">
            <a:extLst>
              <a:ext uri="{FF2B5EF4-FFF2-40B4-BE49-F238E27FC236}">
                <a16:creationId xmlns:a16="http://schemas.microsoft.com/office/drawing/2014/main" id="{0CA947EE-3867-FE46-79F1-734E064537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8521" y="4055520"/>
            <a:ext cx="914400" cy="914400"/>
          </a:xfrm>
          <a:prstGeom prst="rect">
            <a:avLst/>
          </a:prstGeom>
        </p:spPr>
      </p:pic>
      <p:pic>
        <p:nvPicPr>
          <p:cNvPr id="163" name="Graphic 162" descr="Smiling face with solid fill with solid fill">
            <a:extLst>
              <a:ext uri="{FF2B5EF4-FFF2-40B4-BE49-F238E27FC236}">
                <a16:creationId xmlns:a16="http://schemas.microsoft.com/office/drawing/2014/main" id="{5A358AF8-505B-A5AE-AD15-35A6CE896E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30519" y="4075656"/>
            <a:ext cx="914400" cy="914400"/>
          </a:xfrm>
          <a:prstGeom prst="rect">
            <a:avLst/>
          </a:prstGeom>
        </p:spPr>
      </p:pic>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4F577479-5814-F65C-7223-C72821DAAA5C}"/>
                  </a:ext>
                </a:extLst>
              </p:cNvPr>
              <p:cNvGraphicFramePr>
                <a:graphicFrameLocks noChangeAspect="1"/>
              </p:cNvGraphicFramePr>
              <p:nvPr>
                <p:extLst>
                  <p:ext uri="{D42A27DB-BD31-4B8C-83A1-F6EECF244321}">
                    <p14:modId xmlns:p14="http://schemas.microsoft.com/office/powerpoint/2010/main" val="1491434690"/>
                  </p:ext>
                </p:extLst>
              </p:nvPr>
            </p:nvGraphicFramePr>
            <p:xfrm>
              <a:off x="2300108" y="4215319"/>
              <a:ext cx="1283041" cy="1079028"/>
            </p:xfrm>
            <a:graphic>
              <a:graphicData uri="http://schemas.microsoft.com/office/powerpoint/2016/slidezoom">
                <pslz:sldZm>
                  <pslz:sldZmObj sldId="292" cId="2274629158">
                    <pslz:zmPr id="{1CC38739-C355-4B73-B4E5-6029A59DBA39}" imageType="cover" transitionDur="5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283041" cy="1079028"/>
                        </a:xfrm>
                        <a:prstGeom prst="rect">
                          <a:avLst/>
                        </a:prstGeom>
                        <a:ln w="38100">
                          <a:noFill/>
                        </a:ln>
                      </p166:spPr>
                    </pslz:zmPr>
                  </pslz:sldZmObj>
                </pslz:sldZm>
              </a:graphicData>
            </a:graphic>
          </p:graphicFrame>
        </mc:Choice>
        <mc:Fallback>
          <p:pic>
            <p:nvPicPr>
              <p:cNvPr id="3" name="Slide Zoom 2">
                <a:hlinkClick r:id="rId16" action="ppaction://hlinksldjump"/>
                <a:extLst>
                  <a:ext uri="{FF2B5EF4-FFF2-40B4-BE49-F238E27FC236}">
                    <a16:creationId xmlns:a16="http://schemas.microsoft.com/office/drawing/2014/main" id="{4F577479-5814-F65C-7223-C72821DAAA5C}"/>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2300108" y="4215319"/>
                <a:ext cx="1283041" cy="1079028"/>
              </a:xfrm>
              <a:prstGeom prst="rect">
                <a:avLst/>
              </a:prstGeom>
              <a:ln w="38100">
                <a:noFill/>
              </a:ln>
            </p:spPr>
          </p:pic>
        </mc:Fallback>
      </mc:AlternateContent>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D4A2ED1B-E31D-F304-01B0-4F509B59FBCE}"/>
                  </a:ext>
                </a:extLst>
              </p:cNvPr>
              <p:cNvGraphicFramePr>
                <a:graphicFrameLocks noChangeAspect="1"/>
              </p:cNvGraphicFramePr>
              <p:nvPr>
                <p:extLst>
                  <p:ext uri="{D42A27DB-BD31-4B8C-83A1-F6EECF244321}">
                    <p14:modId xmlns:p14="http://schemas.microsoft.com/office/powerpoint/2010/main" val="1656536281"/>
                  </p:ext>
                </p:extLst>
              </p:nvPr>
            </p:nvGraphicFramePr>
            <p:xfrm>
              <a:off x="5509585" y="4359234"/>
              <a:ext cx="1032272" cy="868133"/>
            </p:xfrm>
            <a:graphic>
              <a:graphicData uri="http://schemas.microsoft.com/office/powerpoint/2016/slidezoom">
                <pslz:sldZm>
                  <pslz:sldZmObj sldId="293" cId="2239407473">
                    <pslz:zmPr id="{E8AC9317-3E98-4494-8C3D-86B38B8D780A}" imageType="cover" transitionDur="5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032272" cy="868133"/>
                        </a:xfrm>
                        <a:prstGeom prst="rect">
                          <a:avLst/>
                        </a:prstGeom>
                      </p166:spPr>
                    </pslz:zmPr>
                  </pslz:sldZmObj>
                </pslz:sldZm>
              </a:graphicData>
            </a:graphic>
          </p:graphicFrame>
        </mc:Choice>
        <mc:Fallback>
          <p:pic>
            <p:nvPicPr>
              <p:cNvPr id="6" name="Slide Zoom 5">
                <a:hlinkClick r:id="rId17" action="ppaction://hlinksldjump"/>
                <a:extLst>
                  <a:ext uri="{FF2B5EF4-FFF2-40B4-BE49-F238E27FC236}">
                    <a16:creationId xmlns:a16="http://schemas.microsoft.com/office/drawing/2014/main" id="{D4A2ED1B-E31D-F304-01B0-4F509B59FBCE}"/>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5509585" y="4359234"/>
                <a:ext cx="1032272" cy="868133"/>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81DD3BD5-54E4-87F0-6E2D-06C7ABD20967}"/>
                  </a:ext>
                </a:extLst>
              </p:cNvPr>
              <p:cNvGraphicFramePr>
                <a:graphicFrameLocks noChangeAspect="1"/>
              </p:cNvGraphicFramePr>
              <p:nvPr>
                <p:extLst>
                  <p:ext uri="{D42A27DB-BD31-4B8C-83A1-F6EECF244321}">
                    <p14:modId xmlns:p14="http://schemas.microsoft.com/office/powerpoint/2010/main" val="567873710"/>
                  </p:ext>
                </p:extLst>
              </p:nvPr>
            </p:nvGraphicFramePr>
            <p:xfrm>
              <a:off x="8710270" y="4393377"/>
              <a:ext cx="1032272" cy="868133"/>
            </p:xfrm>
            <a:graphic>
              <a:graphicData uri="http://schemas.microsoft.com/office/powerpoint/2016/slidezoom">
                <pslz:sldZm>
                  <pslz:sldZmObj sldId="294" cId="2633644707">
                    <pslz:zmPr id="{C8C1533F-68D4-4D84-82E4-4EDBBE34789D}" imageType="cover" transitionDur="5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032272" cy="868133"/>
                        </a:xfrm>
                        <a:prstGeom prst="rect">
                          <a:avLst/>
                        </a:prstGeom>
                      </p166:spPr>
                    </pslz:zmPr>
                  </pslz:sldZmObj>
                </pslz:sldZm>
              </a:graphicData>
            </a:graphic>
          </p:graphicFrame>
        </mc:Choice>
        <mc:Fallback>
          <p:pic>
            <p:nvPicPr>
              <p:cNvPr id="10" name="Slide Zoom 9">
                <a:hlinkClick r:id="rId18" action="ppaction://hlinksldjump"/>
                <a:extLst>
                  <a:ext uri="{FF2B5EF4-FFF2-40B4-BE49-F238E27FC236}">
                    <a16:creationId xmlns:a16="http://schemas.microsoft.com/office/drawing/2014/main" id="{81DD3BD5-54E4-87F0-6E2D-06C7ABD20967}"/>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8710270" y="4393377"/>
                <a:ext cx="1032272" cy="868133"/>
              </a:xfrm>
              <a:prstGeom prst="rect">
                <a:avLst/>
              </a:prstGeom>
            </p:spPr>
          </p:pic>
        </mc:Fallback>
      </mc:AlternateContent>
    </p:spTree>
    <p:extLst>
      <p:ext uri="{BB962C8B-B14F-4D97-AF65-F5344CB8AC3E}">
        <p14:creationId xmlns:p14="http://schemas.microsoft.com/office/powerpoint/2010/main" val="18485199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4F226A5F-7998-F921-CE01-C6AFF51A630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2A764C8-1015-0BAD-9DF1-F865BEB86D4A}"/>
              </a:ext>
            </a:extLst>
          </p:cNvPr>
          <p:cNvSpPr/>
          <p:nvPr/>
        </p:nvSpPr>
        <p:spPr>
          <a:xfrm>
            <a:off x="209550" y="1788554"/>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9E838BD-730D-6A62-D016-C0E9BA240648}"/>
              </a:ext>
            </a:extLst>
          </p:cNvPr>
          <p:cNvSpPr txBox="1"/>
          <p:nvPr/>
        </p:nvSpPr>
        <p:spPr>
          <a:xfrm>
            <a:off x="4122058" y="243356"/>
            <a:ext cx="3686628" cy="1323439"/>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8000" i="1" spc="-150" dirty="0">
                <a:solidFill>
                  <a:schemeClr val="bg1"/>
                </a:solidFill>
                <a:latin typeface="Gabriola" panose="04040605051002020D02" pitchFamily="82" charset="0"/>
              </a:rPr>
              <a:t>Limitations</a:t>
            </a:r>
          </a:p>
        </p:txBody>
      </p:sp>
      <p:sp>
        <p:nvSpPr>
          <p:cNvPr id="2" name="TextBox 1">
            <a:extLst>
              <a:ext uri="{FF2B5EF4-FFF2-40B4-BE49-F238E27FC236}">
                <a16:creationId xmlns:a16="http://schemas.microsoft.com/office/drawing/2014/main" id="{798DA013-0AAD-34D1-ED72-BBA5AAACF0A3}"/>
              </a:ext>
            </a:extLst>
          </p:cNvPr>
          <p:cNvSpPr txBox="1"/>
          <p:nvPr/>
        </p:nvSpPr>
        <p:spPr>
          <a:xfrm>
            <a:off x="1436914" y="2403048"/>
            <a:ext cx="9347199" cy="2817951"/>
          </a:xfrm>
          <a:prstGeom prst="rect">
            <a:avLst/>
          </a:prstGeom>
          <a:noFill/>
        </p:spPr>
        <p:txBody>
          <a:bodyPr wrap="square" rtlCol="0">
            <a:spAutoFit/>
          </a:bodyPr>
          <a:lstStyle/>
          <a:p>
            <a:pPr>
              <a:lnSpc>
                <a:spcPct val="150000"/>
              </a:lnSpc>
            </a:pPr>
            <a:r>
              <a:rPr lang="en-US" sz="2000" dirty="0">
                <a:solidFill>
                  <a:schemeClr val="bg1"/>
                </a:solidFill>
              </a:rPr>
              <a:t>When using the Prophet forecasting framework, it is required to supply the forecasted regressor values. This means that I will need to supply the temperature, humidity, and US holidays for 90 days in the future. Because it is not possible to predict the weather that far in advance, I needed to simulate the temperature and humidity based on the historical values from the prior year. Because these values needed to be simulated, the model’s reliability may suffer.  </a:t>
            </a:r>
          </a:p>
        </p:txBody>
      </p:sp>
      <p:sp>
        <p:nvSpPr>
          <p:cNvPr id="4" name="Rectangle 3">
            <a:extLst>
              <a:ext uri="{FF2B5EF4-FFF2-40B4-BE49-F238E27FC236}">
                <a16:creationId xmlns:a16="http://schemas.microsoft.com/office/drawing/2014/main" id="{7DF8DFCD-DEA7-9175-E9E8-4212635F6176}"/>
              </a:ext>
            </a:extLst>
          </p:cNvPr>
          <p:cNvSpPr/>
          <p:nvPr/>
        </p:nvSpPr>
        <p:spPr>
          <a:xfrm>
            <a:off x="391886" y="6141923"/>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Infinity with solid fill">
            <a:extLst>
              <a:ext uri="{FF2B5EF4-FFF2-40B4-BE49-F238E27FC236}">
                <a16:creationId xmlns:a16="http://schemas.microsoft.com/office/drawing/2014/main" id="{CB817900-40C3-B3C0-74BD-A453D939F0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172" y="22966"/>
            <a:ext cx="914400" cy="914400"/>
          </a:xfrm>
          <a:prstGeom prst="rect">
            <a:avLst/>
          </a:prstGeom>
        </p:spPr>
      </p:pic>
    </p:spTree>
    <p:extLst>
      <p:ext uri="{BB962C8B-B14F-4D97-AF65-F5344CB8AC3E}">
        <p14:creationId xmlns:p14="http://schemas.microsoft.com/office/powerpoint/2010/main" val="227462915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1B7985E5-2B62-8D58-113A-208B2B9A48A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8EFC1FF-E60F-FA62-D84C-07390B6AE754}"/>
              </a:ext>
            </a:extLst>
          </p:cNvPr>
          <p:cNvSpPr/>
          <p:nvPr/>
        </p:nvSpPr>
        <p:spPr>
          <a:xfrm>
            <a:off x="209550" y="1788554"/>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EAC6EE-8288-CE09-473E-BBC2DEE983A6}"/>
              </a:ext>
            </a:extLst>
          </p:cNvPr>
          <p:cNvSpPr txBox="1"/>
          <p:nvPr/>
        </p:nvSpPr>
        <p:spPr>
          <a:xfrm>
            <a:off x="4252686" y="465115"/>
            <a:ext cx="3686628" cy="1323439"/>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8000" i="1" spc="-150" dirty="0">
                <a:solidFill>
                  <a:schemeClr val="bg1"/>
                </a:solidFill>
                <a:latin typeface="Gabriola" panose="04040605051002020D02" pitchFamily="82" charset="0"/>
              </a:rPr>
              <a:t>Actions</a:t>
            </a:r>
          </a:p>
        </p:txBody>
      </p:sp>
      <p:sp>
        <p:nvSpPr>
          <p:cNvPr id="2" name="TextBox 1">
            <a:extLst>
              <a:ext uri="{FF2B5EF4-FFF2-40B4-BE49-F238E27FC236}">
                <a16:creationId xmlns:a16="http://schemas.microsoft.com/office/drawing/2014/main" id="{434F460C-5072-3646-E6FB-E86C1BF1833C}"/>
              </a:ext>
            </a:extLst>
          </p:cNvPr>
          <p:cNvSpPr txBox="1"/>
          <p:nvPr/>
        </p:nvSpPr>
        <p:spPr>
          <a:xfrm>
            <a:off x="1604736" y="2261587"/>
            <a:ext cx="9347199" cy="1893082"/>
          </a:xfrm>
          <a:prstGeom prst="rect">
            <a:avLst/>
          </a:prstGeom>
          <a:noFill/>
        </p:spPr>
        <p:txBody>
          <a:bodyPr wrap="square" rtlCol="0">
            <a:spAutoFit/>
          </a:bodyPr>
          <a:lstStyle/>
          <a:p>
            <a:pPr>
              <a:lnSpc>
                <a:spcPct val="150000"/>
              </a:lnSpc>
            </a:pPr>
            <a:r>
              <a:rPr lang="en-US" sz="2000" b="0" i="0" dirty="0">
                <a:solidFill>
                  <a:schemeClr val="bg1"/>
                </a:solidFill>
                <a:effectLst/>
                <a:latin typeface="Roboto" panose="02000000000000000000" pitchFamily="2" charset="0"/>
              </a:rPr>
              <a:t>Capital Bikeshare should integrate weather forecasts and holiday calendars into its inventory management strategies to optimize bike allocation. Real-time weather data and holiday schedules can inform daily and seasonal planning, ensuring sufficient bike availability during peak demand periods and holidays.</a:t>
            </a:r>
            <a:endParaRPr lang="en-US" sz="2000" dirty="0">
              <a:solidFill>
                <a:schemeClr val="bg1"/>
              </a:solidFill>
            </a:endParaRPr>
          </a:p>
        </p:txBody>
      </p:sp>
      <p:sp>
        <p:nvSpPr>
          <p:cNvPr id="4" name="Rectangle 3">
            <a:extLst>
              <a:ext uri="{FF2B5EF4-FFF2-40B4-BE49-F238E27FC236}">
                <a16:creationId xmlns:a16="http://schemas.microsoft.com/office/drawing/2014/main" id="{7F800A15-5AE1-FBBF-268F-FB56F09B5675}"/>
              </a:ext>
            </a:extLst>
          </p:cNvPr>
          <p:cNvSpPr/>
          <p:nvPr/>
        </p:nvSpPr>
        <p:spPr>
          <a:xfrm>
            <a:off x="391886" y="6141923"/>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lipboard Partially Checked with solid fill">
            <a:extLst>
              <a:ext uri="{FF2B5EF4-FFF2-40B4-BE49-F238E27FC236}">
                <a16:creationId xmlns:a16="http://schemas.microsoft.com/office/drawing/2014/main" id="{60AB7246-9C75-0871-F7AF-65AAA661E9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3748"/>
            <a:ext cx="914400" cy="914400"/>
          </a:xfrm>
          <a:prstGeom prst="rect">
            <a:avLst/>
          </a:prstGeom>
        </p:spPr>
      </p:pic>
    </p:spTree>
    <p:extLst>
      <p:ext uri="{BB962C8B-B14F-4D97-AF65-F5344CB8AC3E}">
        <p14:creationId xmlns:p14="http://schemas.microsoft.com/office/powerpoint/2010/main" val="223940747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7D4EFDF8-0FAA-68CA-DEDD-3FE66E479AE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52559D5-ABBB-87E6-CE80-6B2D50CD573A}"/>
              </a:ext>
            </a:extLst>
          </p:cNvPr>
          <p:cNvSpPr/>
          <p:nvPr/>
        </p:nvSpPr>
        <p:spPr>
          <a:xfrm>
            <a:off x="209550" y="1788554"/>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BB3387-A93E-F2BF-82B8-DA2EFE133E91}"/>
              </a:ext>
            </a:extLst>
          </p:cNvPr>
          <p:cNvSpPr txBox="1"/>
          <p:nvPr/>
        </p:nvSpPr>
        <p:spPr>
          <a:xfrm>
            <a:off x="4252686" y="465115"/>
            <a:ext cx="3686628" cy="1323439"/>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8000" i="1" spc="-150" dirty="0">
                <a:solidFill>
                  <a:schemeClr val="bg1"/>
                </a:solidFill>
                <a:latin typeface="Gabriola" panose="04040605051002020D02" pitchFamily="82" charset="0"/>
              </a:rPr>
              <a:t>Benefits</a:t>
            </a:r>
          </a:p>
        </p:txBody>
      </p:sp>
      <p:sp>
        <p:nvSpPr>
          <p:cNvPr id="2" name="TextBox 1">
            <a:extLst>
              <a:ext uri="{FF2B5EF4-FFF2-40B4-BE49-F238E27FC236}">
                <a16:creationId xmlns:a16="http://schemas.microsoft.com/office/drawing/2014/main" id="{477D96CD-D33B-D6DB-8634-2E8C550BD4E2}"/>
              </a:ext>
            </a:extLst>
          </p:cNvPr>
          <p:cNvSpPr txBox="1"/>
          <p:nvPr/>
        </p:nvSpPr>
        <p:spPr>
          <a:xfrm>
            <a:off x="1604736" y="2261587"/>
            <a:ext cx="9347199" cy="1893082"/>
          </a:xfrm>
          <a:prstGeom prst="rect">
            <a:avLst/>
          </a:prstGeom>
          <a:noFill/>
        </p:spPr>
        <p:txBody>
          <a:bodyPr wrap="square" rtlCol="0">
            <a:spAutoFit/>
          </a:bodyPr>
          <a:lstStyle/>
          <a:p>
            <a:pPr>
              <a:lnSpc>
                <a:spcPct val="150000"/>
              </a:lnSpc>
            </a:pPr>
            <a:r>
              <a:rPr lang="en-US" sz="2000" b="0" i="0" dirty="0">
                <a:solidFill>
                  <a:schemeClr val="bg1"/>
                </a:solidFill>
                <a:effectLst/>
                <a:latin typeface="Roboto" panose="02000000000000000000" pitchFamily="2" charset="0"/>
              </a:rPr>
              <a:t>Implementing this enhanced model’s forecast data into Capital Bikeshare’s inventory allocation strategies would ensure that bikes are distributed more efficiently and that demand is being met throughout the year, particularly on holidays and times when weather is predicted to be extreme.</a:t>
            </a:r>
            <a:endParaRPr lang="en-US" sz="2000" dirty="0">
              <a:solidFill>
                <a:schemeClr val="bg1"/>
              </a:solidFill>
            </a:endParaRPr>
          </a:p>
        </p:txBody>
      </p:sp>
      <p:sp>
        <p:nvSpPr>
          <p:cNvPr id="4" name="Rectangle 3">
            <a:extLst>
              <a:ext uri="{FF2B5EF4-FFF2-40B4-BE49-F238E27FC236}">
                <a16:creationId xmlns:a16="http://schemas.microsoft.com/office/drawing/2014/main" id="{308CE547-4BFC-F793-A9BE-7DF76C88200D}"/>
              </a:ext>
            </a:extLst>
          </p:cNvPr>
          <p:cNvSpPr/>
          <p:nvPr/>
        </p:nvSpPr>
        <p:spPr>
          <a:xfrm>
            <a:off x="391886" y="6141923"/>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outline with solid fill">
            <a:extLst>
              <a:ext uri="{FF2B5EF4-FFF2-40B4-BE49-F238E27FC236}">
                <a16:creationId xmlns:a16="http://schemas.microsoft.com/office/drawing/2014/main" id="{0B268FC6-A628-1F63-A23C-82A096603A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7915"/>
            <a:ext cx="914400" cy="914400"/>
          </a:xfrm>
          <a:prstGeom prst="rect">
            <a:avLst/>
          </a:prstGeom>
        </p:spPr>
      </p:pic>
    </p:spTree>
    <p:extLst>
      <p:ext uri="{BB962C8B-B14F-4D97-AF65-F5344CB8AC3E}">
        <p14:creationId xmlns:p14="http://schemas.microsoft.com/office/powerpoint/2010/main" val="263364470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5A9D17C-47E0-918F-153F-0C39D1E66A9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22EFE9F-D85F-41CB-3DD5-496AD6C62D4A}"/>
              </a:ext>
            </a:extLst>
          </p:cNvPr>
          <p:cNvGrpSpPr/>
          <p:nvPr/>
        </p:nvGrpSpPr>
        <p:grpSpPr>
          <a:xfrm>
            <a:off x="393447" y="0"/>
            <a:ext cx="3244011" cy="6858000"/>
            <a:chOff x="393447" y="0"/>
            <a:chExt cx="3244011" cy="6858000"/>
          </a:xfrm>
        </p:grpSpPr>
        <p:grpSp>
          <p:nvGrpSpPr>
            <p:cNvPr id="2" name="Group 1">
              <a:extLst>
                <a:ext uri="{FF2B5EF4-FFF2-40B4-BE49-F238E27FC236}">
                  <a16:creationId xmlns:a16="http://schemas.microsoft.com/office/drawing/2014/main" id="{D884645D-AA5E-7E0C-E015-110EBE12BA07}"/>
                </a:ext>
              </a:extLst>
            </p:cNvPr>
            <p:cNvGrpSpPr/>
            <p:nvPr/>
          </p:nvGrpSpPr>
          <p:grpSpPr>
            <a:xfrm>
              <a:off x="393447" y="0"/>
              <a:ext cx="3244011" cy="6858000"/>
              <a:chOff x="393447" y="0"/>
              <a:chExt cx="3244011" cy="6858000"/>
            </a:xfrm>
          </p:grpSpPr>
          <p:grpSp>
            <p:nvGrpSpPr>
              <p:cNvPr id="52" name="Group 51">
                <a:extLst>
                  <a:ext uri="{FF2B5EF4-FFF2-40B4-BE49-F238E27FC236}">
                    <a16:creationId xmlns:a16="http://schemas.microsoft.com/office/drawing/2014/main" id="{DDA2396C-69B6-73AD-D854-7D9BAA153607}"/>
                  </a:ext>
                </a:extLst>
              </p:cNvPr>
              <p:cNvGrpSpPr/>
              <p:nvPr/>
            </p:nvGrpSpPr>
            <p:grpSpPr>
              <a:xfrm>
                <a:off x="393447" y="0"/>
                <a:ext cx="3071087" cy="6858000"/>
                <a:chOff x="393447" y="0"/>
                <a:chExt cx="3071087" cy="6858000"/>
              </a:xfrm>
            </p:grpSpPr>
            <p:sp>
              <p:nvSpPr>
                <p:cNvPr id="34" name="Rectangle 33">
                  <a:extLst>
                    <a:ext uri="{FF2B5EF4-FFF2-40B4-BE49-F238E27FC236}">
                      <a16:creationId xmlns:a16="http://schemas.microsoft.com/office/drawing/2014/main" id="{51FD70F0-E360-229A-3BF8-30C8BF5D450C}"/>
                    </a:ext>
                  </a:extLst>
                </p:cNvPr>
                <p:cNvSpPr/>
                <p:nvPr/>
              </p:nvSpPr>
              <p:spPr>
                <a:xfrm>
                  <a:off x="393447" y="0"/>
                  <a:ext cx="3071087" cy="6858000"/>
                </a:xfrm>
                <a:prstGeom prst="rect">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204D4527-5781-637F-8A13-C74C6E079605}"/>
                    </a:ext>
                  </a:extLst>
                </p:cNvPr>
                <p:cNvSpPr txBox="1"/>
                <p:nvPr/>
              </p:nvSpPr>
              <p:spPr>
                <a:xfrm>
                  <a:off x="590727" y="2800172"/>
                  <a:ext cx="2676525" cy="2431435"/>
                </a:xfrm>
                <a:prstGeom prst="rect">
                  <a:avLst/>
                </a:prstGeom>
                <a:noFill/>
              </p:spPr>
              <p:txBody>
                <a:bodyPr wrap="square" rtlCol="0">
                  <a:spAutoFit/>
                </a:bodyPr>
                <a:lstStyle/>
                <a:p>
                  <a:pPr algn="ctr"/>
                  <a:r>
                    <a:rPr lang="en-US" sz="2000" b="1" dirty="0">
                      <a:solidFill>
                        <a:schemeClr val="bg1"/>
                      </a:solidFill>
                    </a:rPr>
                    <a:t>Master of Science in Data Analytics</a:t>
                  </a:r>
                </a:p>
                <a:p>
                  <a:endParaRPr lang="en-US" dirty="0"/>
                </a:p>
                <a:p>
                  <a:endParaRPr lang="en-US" dirty="0"/>
                </a:p>
                <a:p>
                  <a:endParaRPr lang="en-US" dirty="0"/>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200" dirty="0">
                    <a:solidFill>
                      <a:schemeClr val="bg1"/>
                    </a:solidFill>
                  </a:endParaRPr>
                </a:p>
              </p:txBody>
            </p:sp>
          </p:grpSp>
          <p:sp>
            <p:nvSpPr>
              <p:cNvPr id="53" name="Isosceles Triangle 52">
                <a:extLst>
                  <a:ext uri="{FF2B5EF4-FFF2-40B4-BE49-F238E27FC236}">
                    <a16:creationId xmlns:a16="http://schemas.microsoft.com/office/drawing/2014/main" id="{BAE897DE-6CFE-BB4D-3E3A-E351CC57CCCC}"/>
                  </a:ext>
                </a:extLst>
              </p:cNvPr>
              <p:cNvSpPr/>
              <p:nvPr/>
            </p:nvSpPr>
            <p:spPr>
              <a:xfrm rot="5400000">
                <a:off x="3302978" y="1409962"/>
                <a:ext cx="482844" cy="186117"/>
              </a:xfrm>
              <a:prstGeom prst="triangle">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logo of a university&#10;&#10;AI-generated content may be incorrect.">
              <a:extLst>
                <a:ext uri="{FF2B5EF4-FFF2-40B4-BE49-F238E27FC236}">
                  <a16:creationId xmlns:a16="http://schemas.microsoft.com/office/drawing/2014/main" id="{2272DD8E-98CF-8B21-4868-2E1CDA1E40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35" b="96621" l="1534" r="96856">
                          <a14:foregroundMark x1="25077" y1="20046" x2="27991" y2="15054"/>
                          <a14:foregroundMark x1="29294" y1="17204" x2="33129" y2="11598"/>
                          <a14:foregroundMark x1="28758" y1="5684" x2="35276" y2="18356"/>
                          <a14:foregroundMark x1="21472" y1="10061" x2="10123" y2="21813"/>
                          <a14:foregroundMark x1="11656" y1="24270" x2="21856" y2="32565"/>
                          <a14:foregroundMark x1="18175" y1="20430" x2="26457" y2="13134"/>
                          <a14:foregroundMark x1="19172" y1="21429" x2="22393" y2="23502"/>
                          <a14:foregroundMark x1="22239" y1="21582" x2="14571" y2="27343"/>
                          <a14:foregroundMark x1="15491" y1="25422" x2="10276" y2="34101"/>
                          <a14:foregroundMark x1="10276" y1="34101" x2="10660" y2="60676"/>
                          <a14:foregroundMark x1="10660" y1="60676" x2="8972" y2="46774"/>
                          <a14:foregroundMark x1="8972" y1="46774" x2="12577" y2="73425"/>
                          <a14:foregroundMark x1="12577" y1="73425" x2="42791" y2="93779"/>
                          <a14:foregroundMark x1="42791" y1="93779" x2="57745" y2="94393"/>
                          <a14:foregroundMark x1="57745" y1="94393" x2="66258" y2="85714"/>
                          <a14:foregroundMark x1="66258" y1="85714" x2="76764" y2="82796"/>
                          <a14:foregroundMark x1="76764" y1="82796" x2="90031" y2="69355"/>
                          <a14:foregroundMark x1="90031" y1="69355" x2="92331" y2="44009"/>
                          <a14:foregroundMark x1="92331" y1="44009" x2="87883" y2="35177"/>
                          <a14:foregroundMark x1="87883" y1="35177" x2="86963" y2="23502"/>
                          <a14:foregroundMark x1="86963" y1="23502" x2="84816" y2="33794"/>
                          <a14:foregroundMark x1="84816" y1="33794" x2="88650" y2="44624"/>
                          <a14:foregroundMark x1="88650" y1="44624" x2="86426" y2="31106"/>
                          <a14:foregroundMark x1="86426" y1="31106" x2="74847" y2="15284"/>
                          <a14:foregroundMark x1="74847" y1="15284" x2="62807" y2="9370"/>
                          <a14:foregroundMark x1="62807" y1="9370" x2="48160" y2="8449"/>
                          <a14:foregroundMark x1="48160" y1="8449" x2="61196" y2="7450"/>
                          <a14:foregroundMark x1="61196" y1="7450" x2="31595" y2="10445"/>
                          <a14:foregroundMark x1="31595" y1="10445" x2="51917" y2="6068"/>
                          <a14:foregroundMark x1="51917" y1="6068" x2="56135" y2="10829"/>
                          <a14:foregroundMark x1="59969" y1="21198" x2="46779" y2="22811"/>
                          <a14:foregroundMark x1="46779" y1="22811" x2="35890" y2="40707"/>
                          <a14:foregroundMark x1="35890" y1="40707" x2="49003" y2="58525"/>
                          <a14:foregroundMark x1="49003" y1="58525" x2="54678" y2="73041"/>
                          <a14:foregroundMark x1="54678" y1="73041" x2="69785" y2="50000"/>
                          <a14:foregroundMark x1="69785" y1="50000" x2="54908" y2="37865"/>
                          <a14:foregroundMark x1="54908" y1="37865" x2="29371" y2="30184"/>
                          <a14:foregroundMark x1="29371" y1="30184" x2="74923" y2="37634"/>
                          <a14:foregroundMark x1="74923" y1="37634" x2="76840" y2="55760"/>
                          <a14:foregroundMark x1="76840" y1="55760" x2="77607" y2="57450"/>
                          <a14:foregroundMark x1="53067" y1="90860" x2="43558" y2="94777"/>
                          <a14:foregroundMark x1="43558" y1="94777" x2="51764" y2="87404"/>
                          <a14:foregroundMark x1="51764" y1="87404" x2="62193" y2="94931"/>
                          <a14:foregroundMark x1="62193" y1="94931" x2="69555" y2="93395"/>
                          <a14:foregroundMark x1="5368" y1="57066" x2="5445" y2="67742"/>
                          <a14:foregroundMark x1="5445" y1="67742" x2="1610" y2="45929"/>
                          <a14:foregroundMark x1="1610" y1="45929" x2="4218" y2="34793"/>
                          <a14:foregroundMark x1="4218" y1="34793" x2="7209" y2="57220"/>
                          <a14:foregroundMark x1="7209" y1="57220" x2="8972" y2="52074"/>
                          <a14:foregroundMark x1="5521" y1="52074" x2="5752" y2="44624"/>
                          <a14:foregroundMark x1="1687" y1="52842" x2="3451" y2="47696"/>
                          <a14:foregroundMark x1="92945" y1="39247" x2="96856" y2="60369"/>
                          <a14:foregroundMark x1="96856" y1="60369" x2="93482" y2="65131"/>
                          <a14:foregroundMark x1="52301" y1="2611" x2="46779" y2="3763"/>
                          <a14:foregroundMark x1="48313" y1="96621" x2="53221" y2="95469"/>
                          <a14:backgroundMark x1="11273" y1="6452" x2="11273" y2="6452"/>
                          <a14:backgroundMark x1="16258" y1="7373" x2="8972" y2="11214"/>
                        </a14:backgroundRemoval>
                      </a14:imgEffect>
                    </a14:imgLayer>
                  </a14:imgProps>
                </a:ext>
                <a:ext uri="{28A0092B-C50C-407E-A947-70E740481C1C}">
                  <a14:useLocalDpi xmlns:a14="http://schemas.microsoft.com/office/drawing/2010/main" val="0"/>
                </a:ext>
              </a:extLst>
            </a:blip>
            <a:stretch>
              <a:fillRect/>
            </a:stretch>
          </p:blipFill>
          <p:spPr>
            <a:xfrm>
              <a:off x="779152" y="506760"/>
              <a:ext cx="2299677" cy="2296150"/>
            </a:xfrm>
            <a:prstGeom prst="rect">
              <a:avLst/>
            </a:prstGeom>
          </p:spPr>
        </p:pic>
      </p:grpSp>
      <p:grpSp>
        <p:nvGrpSpPr>
          <p:cNvPr id="6" name="Group 5">
            <a:extLst>
              <a:ext uri="{FF2B5EF4-FFF2-40B4-BE49-F238E27FC236}">
                <a16:creationId xmlns:a16="http://schemas.microsoft.com/office/drawing/2014/main" id="{540859E5-C3BA-41CA-6EDA-2C5F9194A3DC}"/>
              </a:ext>
            </a:extLst>
          </p:cNvPr>
          <p:cNvGrpSpPr/>
          <p:nvPr/>
        </p:nvGrpSpPr>
        <p:grpSpPr>
          <a:xfrm>
            <a:off x="273292" y="0"/>
            <a:ext cx="3233379" cy="6858000"/>
            <a:chOff x="273292" y="0"/>
            <a:chExt cx="3233379" cy="6858000"/>
          </a:xfrm>
          <a:effectLst>
            <a:outerShdw blurRad="50800" dist="38100" algn="l" rotWithShape="0">
              <a:prstClr val="black">
                <a:alpha val="40000"/>
              </a:prstClr>
            </a:outerShdw>
          </a:effectLst>
        </p:grpSpPr>
        <p:grpSp>
          <p:nvGrpSpPr>
            <p:cNvPr id="3" name="Group 2">
              <a:extLst>
                <a:ext uri="{FF2B5EF4-FFF2-40B4-BE49-F238E27FC236}">
                  <a16:creationId xmlns:a16="http://schemas.microsoft.com/office/drawing/2014/main" id="{365B7417-FDC5-2D98-F9E8-7B34C1EDCE84}"/>
                </a:ext>
              </a:extLst>
            </p:cNvPr>
            <p:cNvGrpSpPr/>
            <p:nvPr/>
          </p:nvGrpSpPr>
          <p:grpSpPr>
            <a:xfrm>
              <a:off x="273292" y="0"/>
              <a:ext cx="3233379" cy="6858000"/>
              <a:chOff x="273292" y="0"/>
              <a:chExt cx="3233379" cy="6858000"/>
            </a:xfrm>
          </p:grpSpPr>
          <p:sp>
            <p:nvSpPr>
              <p:cNvPr id="33" name="Rectangle 32">
                <a:extLst>
                  <a:ext uri="{FF2B5EF4-FFF2-40B4-BE49-F238E27FC236}">
                    <a16:creationId xmlns:a16="http://schemas.microsoft.com/office/drawing/2014/main" id="{0811FA64-36E3-CBF5-A14B-FBA2FB57CFC8}"/>
                  </a:ext>
                </a:extLst>
              </p:cNvPr>
              <p:cNvSpPr/>
              <p:nvPr/>
            </p:nvSpPr>
            <p:spPr>
              <a:xfrm>
                <a:off x="273292" y="0"/>
                <a:ext cx="3071087"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B5A9B7E3-4E65-4D2D-C707-2A3F3CDC8617}"/>
                  </a:ext>
                </a:extLst>
              </p:cNvPr>
              <p:cNvSpPr txBox="1"/>
              <p:nvPr/>
            </p:nvSpPr>
            <p:spPr>
              <a:xfrm>
                <a:off x="330098" y="2800172"/>
                <a:ext cx="2990456" cy="2431435"/>
              </a:xfrm>
              <a:prstGeom prst="rect">
                <a:avLst/>
              </a:prstGeom>
              <a:noFill/>
            </p:spPr>
            <p:txBody>
              <a:bodyPr wrap="square" rtlCol="0">
                <a:spAutoFit/>
              </a:bodyPr>
              <a:lstStyle/>
              <a:p>
                <a:pPr algn="ctr"/>
                <a:r>
                  <a:rPr lang="en-US" sz="2000" b="1" dirty="0">
                    <a:solidFill>
                      <a:schemeClr val="bg1"/>
                    </a:solidFill>
                  </a:rPr>
                  <a:t>Google Data Analytics Professional Certificate</a:t>
                </a:r>
              </a:p>
              <a:p>
                <a:endParaRPr lang="en-US" dirty="0"/>
              </a:p>
              <a:p>
                <a:endParaRPr lang="en-US" dirty="0"/>
              </a:p>
              <a:p>
                <a:endParaRPr lang="en-US" dirty="0"/>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200" dirty="0">
                  <a:solidFill>
                    <a:schemeClr val="bg1"/>
                  </a:solidFill>
                </a:endParaRPr>
              </a:p>
            </p:txBody>
          </p:sp>
          <p:sp>
            <p:nvSpPr>
              <p:cNvPr id="43" name="Isosceles Triangle 42">
                <a:extLst>
                  <a:ext uri="{FF2B5EF4-FFF2-40B4-BE49-F238E27FC236}">
                    <a16:creationId xmlns:a16="http://schemas.microsoft.com/office/drawing/2014/main" id="{875C28B5-A438-E458-ED2A-19E7C3720415}"/>
                  </a:ext>
                </a:extLst>
              </p:cNvPr>
              <p:cNvSpPr/>
              <p:nvPr/>
            </p:nvSpPr>
            <p:spPr>
              <a:xfrm rot="5400000">
                <a:off x="3172191" y="1409964"/>
                <a:ext cx="482844" cy="186117"/>
              </a:xfrm>
              <a:prstGeom prst="triangle">
                <a:avLst/>
              </a:prstGeom>
              <a:solidFill>
                <a:srgbClr val="215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A colorful letter g on a black background&#10;&#10;AI-generated content may be incorrect.">
              <a:extLst>
                <a:ext uri="{FF2B5EF4-FFF2-40B4-BE49-F238E27FC236}">
                  <a16:creationId xmlns:a16="http://schemas.microsoft.com/office/drawing/2014/main" id="{18F94C26-97DF-6425-CCB9-2F34C737C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103" y="397530"/>
              <a:ext cx="2441331" cy="2475828"/>
            </a:xfrm>
            <a:prstGeom prst="rect">
              <a:avLst/>
            </a:prstGeom>
          </p:spPr>
        </p:pic>
      </p:grpSp>
      <p:grpSp>
        <p:nvGrpSpPr>
          <p:cNvPr id="7" name="Group 6">
            <a:extLst>
              <a:ext uri="{FF2B5EF4-FFF2-40B4-BE49-F238E27FC236}">
                <a16:creationId xmlns:a16="http://schemas.microsoft.com/office/drawing/2014/main" id="{F9C43246-74C7-B2EA-DB8B-F2125E8F5B14}"/>
              </a:ext>
            </a:extLst>
          </p:cNvPr>
          <p:cNvGrpSpPr/>
          <p:nvPr/>
        </p:nvGrpSpPr>
        <p:grpSpPr>
          <a:xfrm>
            <a:off x="153137" y="0"/>
            <a:ext cx="3211773" cy="6858000"/>
            <a:chOff x="153137" y="0"/>
            <a:chExt cx="3211773" cy="6858000"/>
          </a:xfrm>
        </p:grpSpPr>
        <p:grpSp>
          <p:nvGrpSpPr>
            <p:cNvPr id="50" name="Group 49">
              <a:extLst>
                <a:ext uri="{FF2B5EF4-FFF2-40B4-BE49-F238E27FC236}">
                  <a16:creationId xmlns:a16="http://schemas.microsoft.com/office/drawing/2014/main" id="{4E92781E-C1BF-43E4-3149-C8D41C5A9760}"/>
                </a:ext>
              </a:extLst>
            </p:cNvPr>
            <p:cNvGrpSpPr/>
            <p:nvPr/>
          </p:nvGrpSpPr>
          <p:grpSpPr>
            <a:xfrm>
              <a:off x="153137" y="0"/>
              <a:ext cx="3211773" cy="6858000"/>
              <a:chOff x="153137" y="0"/>
              <a:chExt cx="3211773" cy="6858000"/>
            </a:xfrm>
          </p:grpSpPr>
          <p:sp>
            <p:nvSpPr>
              <p:cNvPr id="32" name="Rectangle 31">
                <a:extLst>
                  <a:ext uri="{FF2B5EF4-FFF2-40B4-BE49-F238E27FC236}">
                    <a16:creationId xmlns:a16="http://schemas.microsoft.com/office/drawing/2014/main" id="{6A4ABE43-4E5D-989C-2943-DB3DB49308C1}"/>
                  </a:ext>
                </a:extLst>
              </p:cNvPr>
              <p:cNvSpPr/>
              <p:nvPr/>
            </p:nvSpPr>
            <p:spPr>
              <a:xfrm>
                <a:off x="153137" y="0"/>
                <a:ext cx="3071087" cy="6858000"/>
              </a:xfrm>
              <a:prstGeom prst="rect">
                <a:avLst/>
              </a:prstGeom>
              <a:solidFill>
                <a:schemeClr val="tx2">
                  <a:lumMod val="90000"/>
                  <a:lumOff val="1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E0961525-4088-7789-E943-1649F9D5068A}"/>
                  </a:ext>
                </a:extLst>
              </p:cNvPr>
              <p:cNvSpPr txBox="1"/>
              <p:nvPr/>
            </p:nvSpPr>
            <p:spPr>
              <a:xfrm>
                <a:off x="223137" y="2800172"/>
                <a:ext cx="2955656" cy="2616101"/>
              </a:xfrm>
              <a:prstGeom prst="rect">
                <a:avLst/>
              </a:prstGeom>
              <a:noFill/>
            </p:spPr>
            <p:txBody>
              <a:bodyPr wrap="square" rtlCol="0">
                <a:spAutoFit/>
              </a:bodyPr>
              <a:lstStyle/>
              <a:p>
                <a:pPr algn="ctr"/>
                <a:r>
                  <a:rPr lang="en-US" sz="2000" b="1" dirty="0">
                    <a:solidFill>
                      <a:schemeClr val="bg1"/>
                    </a:solidFill>
                  </a:rPr>
                  <a:t>CS50b</a:t>
                </a:r>
              </a:p>
              <a:p>
                <a:pPr algn="ctr"/>
                <a:r>
                  <a:rPr lang="en-US" sz="2000" b="1" dirty="0">
                    <a:solidFill>
                      <a:schemeClr val="bg1"/>
                    </a:solidFill>
                  </a:rPr>
                  <a:t>Computer Science for </a:t>
                </a:r>
              </a:p>
              <a:p>
                <a:pPr algn="ctr"/>
                <a:r>
                  <a:rPr lang="en-US" sz="2000" b="1" dirty="0">
                    <a:solidFill>
                      <a:schemeClr val="bg1"/>
                    </a:solidFill>
                  </a:rPr>
                  <a:t>Business Professionals</a:t>
                </a:r>
              </a:p>
              <a:p>
                <a:endParaRPr lang="en-US" dirty="0"/>
              </a:p>
              <a:p>
                <a:endParaRPr lang="en-US" sz="1600" dirty="0"/>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600" dirty="0">
                  <a:solidFill>
                    <a:schemeClr val="bg1"/>
                  </a:solidFill>
                </a:endParaRPr>
              </a:p>
              <a:p>
                <a:endParaRPr lang="en-US" sz="1200" dirty="0">
                  <a:solidFill>
                    <a:schemeClr val="bg1"/>
                  </a:solidFill>
                </a:endParaRPr>
              </a:p>
            </p:txBody>
          </p:sp>
          <p:sp>
            <p:nvSpPr>
              <p:cNvPr id="42" name="Isosceles Triangle 41">
                <a:extLst>
                  <a:ext uri="{FF2B5EF4-FFF2-40B4-BE49-F238E27FC236}">
                    <a16:creationId xmlns:a16="http://schemas.microsoft.com/office/drawing/2014/main" id="{8BB67CCE-4810-FD5C-2028-5006B7F620EE}"/>
                  </a:ext>
                </a:extLst>
              </p:cNvPr>
              <p:cNvSpPr/>
              <p:nvPr/>
            </p:nvSpPr>
            <p:spPr>
              <a:xfrm rot="5400000">
                <a:off x="3030430" y="1409963"/>
                <a:ext cx="482844" cy="186117"/>
              </a:xfrm>
              <a:prstGeom prst="triangle">
                <a:avLst/>
              </a:prstGeom>
              <a:solidFill>
                <a:srgbClr val="163E64"/>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red shield with white text and gold leaves on a black background&#10;&#10;AI-generated content may be incorrect.">
              <a:extLst>
                <a:ext uri="{FF2B5EF4-FFF2-40B4-BE49-F238E27FC236}">
                  <a16:creationId xmlns:a16="http://schemas.microsoft.com/office/drawing/2014/main" id="{BA8E570A-AC7A-85C7-9A0D-06A65FAA3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692" y="506761"/>
              <a:ext cx="2389124" cy="2293412"/>
            </a:xfrm>
            <a:prstGeom prst="rect">
              <a:avLst/>
            </a:prstGeom>
          </p:spPr>
        </p:pic>
      </p:grpSp>
      <p:grpSp>
        <p:nvGrpSpPr>
          <p:cNvPr id="87" name="Group 86">
            <a:extLst>
              <a:ext uri="{FF2B5EF4-FFF2-40B4-BE49-F238E27FC236}">
                <a16:creationId xmlns:a16="http://schemas.microsoft.com/office/drawing/2014/main" id="{1806E330-3329-DB44-1E74-4F562BC98230}"/>
              </a:ext>
            </a:extLst>
          </p:cNvPr>
          <p:cNvGrpSpPr/>
          <p:nvPr/>
        </p:nvGrpSpPr>
        <p:grpSpPr>
          <a:xfrm>
            <a:off x="0" y="0"/>
            <a:ext cx="3224223" cy="6858000"/>
            <a:chOff x="-13193" y="0"/>
            <a:chExt cx="3224223" cy="6858000"/>
          </a:xfrm>
        </p:grpSpPr>
        <p:sp>
          <p:nvSpPr>
            <p:cNvPr id="88" name="Rectangle 87">
              <a:extLst>
                <a:ext uri="{FF2B5EF4-FFF2-40B4-BE49-F238E27FC236}">
                  <a16:creationId xmlns:a16="http://schemas.microsoft.com/office/drawing/2014/main" id="{46318E16-0E2A-4034-E725-396F0BB60473}"/>
                </a:ext>
              </a:extLst>
            </p:cNvPr>
            <p:cNvSpPr/>
            <p:nvPr/>
          </p:nvSpPr>
          <p:spPr>
            <a:xfrm>
              <a:off x="-13193" y="0"/>
              <a:ext cx="3071087" cy="6858000"/>
            </a:xfrm>
            <a:prstGeom prst="rect">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679AD233-3CE6-F619-8B2B-4351C17E9A65}"/>
                </a:ext>
              </a:extLst>
            </p:cNvPr>
            <p:cNvSpPr txBox="1"/>
            <p:nvPr/>
          </p:nvSpPr>
          <p:spPr>
            <a:xfrm>
              <a:off x="19789" y="2800172"/>
              <a:ext cx="2968106" cy="707886"/>
            </a:xfrm>
            <a:prstGeom prst="rect">
              <a:avLst/>
            </a:prstGeom>
            <a:noFill/>
          </p:spPr>
          <p:txBody>
            <a:bodyPr wrap="square" rtlCol="0">
              <a:spAutoFit/>
            </a:bodyPr>
            <a:lstStyle/>
            <a:p>
              <a:pPr algn="ctr"/>
              <a:r>
                <a:rPr lang="en-US" sz="2000" b="1" dirty="0">
                  <a:solidFill>
                    <a:schemeClr val="bg1"/>
                  </a:solidFill>
                </a:rPr>
                <a:t>Bachelor of Science </a:t>
              </a:r>
            </a:p>
            <a:p>
              <a:pPr algn="ctr"/>
              <a:r>
                <a:rPr lang="en-US" sz="2000" b="1" dirty="0">
                  <a:solidFill>
                    <a:schemeClr val="bg1"/>
                  </a:solidFill>
                </a:rPr>
                <a:t>in Psychology</a:t>
              </a:r>
            </a:p>
          </p:txBody>
        </p:sp>
        <p:pic>
          <p:nvPicPr>
            <p:cNvPr id="90" name="Picture 89" descr="A red logo with white outline&#10;&#10;AI-generated content may be incorrect.">
              <a:extLst>
                <a:ext uri="{FF2B5EF4-FFF2-40B4-BE49-F238E27FC236}">
                  <a16:creationId xmlns:a16="http://schemas.microsoft.com/office/drawing/2014/main" id="{9229CF43-F55C-1B6F-1711-2D3793FA2F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846" y="506760"/>
              <a:ext cx="2385169" cy="2175943"/>
            </a:xfrm>
            <a:prstGeom prst="rect">
              <a:avLst/>
            </a:prstGeom>
          </p:spPr>
        </p:pic>
        <p:sp>
          <p:nvSpPr>
            <p:cNvPr id="91" name="Isosceles Triangle 90">
              <a:extLst>
                <a:ext uri="{FF2B5EF4-FFF2-40B4-BE49-F238E27FC236}">
                  <a16:creationId xmlns:a16="http://schemas.microsoft.com/office/drawing/2014/main" id="{8FA32EFB-35C8-9754-574A-45233CCC8213}"/>
                </a:ext>
              </a:extLst>
            </p:cNvPr>
            <p:cNvSpPr/>
            <p:nvPr/>
          </p:nvSpPr>
          <p:spPr>
            <a:xfrm rot="5400000">
              <a:off x="2876550" y="1409964"/>
              <a:ext cx="482844" cy="186117"/>
            </a:xfrm>
            <a:prstGeom prst="triangle">
              <a:avLst/>
            </a:prstGeom>
            <a:solidFill>
              <a:srgbClr val="0B304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8878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7585354C-BA00-53FC-4767-5C23A73C2A1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FC7CCE7C-74CE-F2A9-A3EA-E4560117318D}"/>
              </a:ext>
            </a:extLst>
          </p:cNvPr>
          <p:cNvGrpSpPr/>
          <p:nvPr/>
        </p:nvGrpSpPr>
        <p:grpSpPr>
          <a:xfrm>
            <a:off x="9134106" y="0"/>
            <a:ext cx="3244011" cy="6858000"/>
            <a:chOff x="9134106" y="0"/>
            <a:chExt cx="3244011" cy="6858000"/>
          </a:xfrm>
        </p:grpSpPr>
        <p:grpSp>
          <p:nvGrpSpPr>
            <p:cNvPr id="2" name="Group 1">
              <a:extLst>
                <a:ext uri="{FF2B5EF4-FFF2-40B4-BE49-F238E27FC236}">
                  <a16:creationId xmlns:a16="http://schemas.microsoft.com/office/drawing/2014/main" id="{AEF7CF15-B43A-D1DA-32EA-BA6C989A5650}"/>
                </a:ext>
              </a:extLst>
            </p:cNvPr>
            <p:cNvGrpSpPr/>
            <p:nvPr/>
          </p:nvGrpSpPr>
          <p:grpSpPr>
            <a:xfrm>
              <a:off x="9134106" y="0"/>
              <a:ext cx="3244011" cy="6858000"/>
              <a:chOff x="9134106" y="0"/>
              <a:chExt cx="3244011" cy="6858000"/>
            </a:xfrm>
          </p:grpSpPr>
          <p:grpSp>
            <p:nvGrpSpPr>
              <p:cNvPr id="52" name="Group 51">
                <a:extLst>
                  <a:ext uri="{FF2B5EF4-FFF2-40B4-BE49-F238E27FC236}">
                    <a16:creationId xmlns:a16="http://schemas.microsoft.com/office/drawing/2014/main" id="{745F1C53-2AEF-A041-61AB-571498038618}"/>
                  </a:ext>
                </a:extLst>
              </p:cNvPr>
              <p:cNvGrpSpPr/>
              <p:nvPr/>
            </p:nvGrpSpPr>
            <p:grpSpPr>
              <a:xfrm>
                <a:off x="9134106" y="0"/>
                <a:ext cx="3071087" cy="6858000"/>
                <a:chOff x="9134106" y="0"/>
                <a:chExt cx="3071087" cy="6858000"/>
              </a:xfrm>
            </p:grpSpPr>
            <p:sp>
              <p:nvSpPr>
                <p:cNvPr id="34" name="Rectangle 33">
                  <a:extLst>
                    <a:ext uri="{FF2B5EF4-FFF2-40B4-BE49-F238E27FC236}">
                      <a16:creationId xmlns:a16="http://schemas.microsoft.com/office/drawing/2014/main" id="{6BF2AC8F-AC35-CA33-D5AE-5BDD11B29CC3}"/>
                    </a:ext>
                  </a:extLst>
                </p:cNvPr>
                <p:cNvSpPr/>
                <p:nvPr/>
              </p:nvSpPr>
              <p:spPr>
                <a:xfrm>
                  <a:off x="9134106" y="0"/>
                  <a:ext cx="3071087" cy="6858000"/>
                </a:xfrm>
                <a:prstGeom prst="rect">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3CF45CDF-4E2B-073A-BF67-2B2F8107B15F}"/>
                    </a:ext>
                  </a:extLst>
                </p:cNvPr>
                <p:cNvSpPr txBox="1"/>
                <p:nvPr/>
              </p:nvSpPr>
              <p:spPr>
                <a:xfrm>
                  <a:off x="9331386" y="2800172"/>
                  <a:ext cx="2676525" cy="2431435"/>
                </a:xfrm>
                <a:prstGeom prst="rect">
                  <a:avLst/>
                </a:prstGeom>
                <a:noFill/>
              </p:spPr>
              <p:txBody>
                <a:bodyPr wrap="square" rtlCol="0">
                  <a:spAutoFit/>
                </a:bodyPr>
                <a:lstStyle/>
                <a:p>
                  <a:pPr algn="ctr"/>
                  <a:r>
                    <a:rPr lang="en-US" sz="2000" b="1" dirty="0">
                      <a:solidFill>
                        <a:schemeClr val="bg1"/>
                      </a:solidFill>
                    </a:rPr>
                    <a:t>Master of Science in Data Analytics</a:t>
                  </a:r>
                </a:p>
                <a:p>
                  <a:endParaRPr lang="en-US" dirty="0"/>
                </a:p>
                <a:p>
                  <a:endParaRPr lang="en-US" dirty="0"/>
                </a:p>
                <a:p>
                  <a:endParaRPr lang="en-US" dirty="0"/>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200" dirty="0">
                    <a:solidFill>
                      <a:schemeClr val="bg1"/>
                    </a:solidFill>
                  </a:endParaRPr>
                </a:p>
              </p:txBody>
            </p:sp>
          </p:grpSp>
          <p:sp>
            <p:nvSpPr>
              <p:cNvPr id="53" name="Isosceles Triangle 52">
                <a:extLst>
                  <a:ext uri="{FF2B5EF4-FFF2-40B4-BE49-F238E27FC236}">
                    <a16:creationId xmlns:a16="http://schemas.microsoft.com/office/drawing/2014/main" id="{9F77BC75-EB0A-6323-6FAB-1DB05146F659}"/>
                  </a:ext>
                </a:extLst>
              </p:cNvPr>
              <p:cNvSpPr/>
              <p:nvPr/>
            </p:nvSpPr>
            <p:spPr>
              <a:xfrm rot="5400000">
                <a:off x="12043637" y="1409962"/>
                <a:ext cx="482844" cy="186117"/>
              </a:xfrm>
              <a:prstGeom prst="triangle">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logo of a university&#10;&#10;AI-generated content may be incorrect.">
              <a:extLst>
                <a:ext uri="{FF2B5EF4-FFF2-40B4-BE49-F238E27FC236}">
                  <a16:creationId xmlns:a16="http://schemas.microsoft.com/office/drawing/2014/main" id="{43428DAE-841D-CC9A-B041-45FF0698806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35" b="96621" l="1534" r="96856">
                          <a14:foregroundMark x1="25077" y1="20046" x2="27991" y2="15054"/>
                          <a14:foregroundMark x1="29294" y1="17204" x2="33129" y2="11598"/>
                          <a14:foregroundMark x1="28758" y1="5684" x2="35276" y2="18356"/>
                          <a14:foregroundMark x1="21472" y1="10061" x2="10123" y2="21813"/>
                          <a14:foregroundMark x1="11656" y1="24270" x2="21856" y2="32565"/>
                          <a14:foregroundMark x1="18175" y1="20430" x2="26457" y2="13134"/>
                          <a14:foregroundMark x1="19172" y1="21429" x2="22393" y2="23502"/>
                          <a14:foregroundMark x1="22239" y1="21582" x2="14571" y2="27343"/>
                          <a14:foregroundMark x1="15491" y1="25422" x2="10276" y2="34101"/>
                          <a14:foregroundMark x1="10276" y1="34101" x2="10660" y2="60676"/>
                          <a14:foregroundMark x1="10660" y1="60676" x2="8972" y2="46774"/>
                          <a14:foregroundMark x1="8972" y1="46774" x2="12577" y2="73425"/>
                          <a14:foregroundMark x1="12577" y1="73425" x2="42791" y2="93779"/>
                          <a14:foregroundMark x1="42791" y1="93779" x2="57745" y2="94393"/>
                          <a14:foregroundMark x1="57745" y1="94393" x2="66258" y2="85714"/>
                          <a14:foregroundMark x1="66258" y1="85714" x2="76764" y2="82796"/>
                          <a14:foregroundMark x1="76764" y1="82796" x2="90031" y2="69355"/>
                          <a14:foregroundMark x1="90031" y1="69355" x2="92331" y2="44009"/>
                          <a14:foregroundMark x1="92331" y1="44009" x2="87883" y2="35177"/>
                          <a14:foregroundMark x1="87883" y1="35177" x2="86963" y2="23502"/>
                          <a14:foregroundMark x1="86963" y1="23502" x2="84816" y2="33794"/>
                          <a14:foregroundMark x1="84816" y1="33794" x2="88650" y2="44624"/>
                          <a14:foregroundMark x1="88650" y1="44624" x2="86426" y2="31106"/>
                          <a14:foregroundMark x1="86426" y1="31106" x2="74847" y2="15284"/>
                          <a14:foregroundMark x1="74847" y1="15284" x2="62807" y2="9370"/>
                          <a14:foregroundMark x1="62807" y1="9370" x2="48160" y2="8449"/>
                          <a14:foregroundMark x1="48160" y1="8449" x2="61196" y2="7450"/>
                          <a14:foregroundMark x1="61196" y1="7450" x2="31595" y2="10445"/>
                          <a14:foregroundMark x1="31595" y1="10445" x2="51917" y2="6068"/>
                          <a14:foregroundMark x1="51917" y1="6068" x2="56135" y2="10829"/>
                          <a14:foregroundMark x1="59969" y1="21198" x2="46779" y2="22811"/>
                          <a14:foregroundMark x1="46779" y1="22811" x2="35890" y2="40707"/>
                          <a14:foregroundMark x1="35890" y1="40707" x2="49003" y2="58525"/>
                          <a14:foregroundMark x1="49003" y1="58525" x2="54678" y2="73041"/>
                          <a14:foregroundMark x1="54678" y1="73041" x2="69785" y2="50000"/>
                          <a14:foregroundMark x1="69785" y1="50000" x2="54908" y2="37865"/>
                          <a14:foregroundMark x1="54908" y1="37865" x2="29371" y2="30184"/>
                          <a14:foregroundMark x1="29371" y1="30184" x2="74923" y2="37634"/>
                          <a14:foregroundMark x1="74923" y1="37634" x2="76840" y2="55760"/>
                          <a14:foregroundMark x1="76840" y1="55760" x2="77607" y2="57450"/>
                          <a14:foregroundMark x1="53067" y1="90860" x2="43558" y2="94777"/>
                          <a14:foregroundMark x1="43558" y1="94777" x2="51764" y2="87404"/>
                          <a14:foregroundMark x1="51764" y1="87404" x2="62193" y2="94931"/>
                          <a14:foregroundMark x1="62193" y1="94931" x2="69555" y2="93395"/>
                          <a14:foregroundMark x1="5368" y1="57066" x2="5445" y2="67742"/>
                          <a14:foregroundMark x1="5445" y1="67742" x2="1610" y2="45929"/>
                          <a14:foregroundMark x1="1610" y1="45929" x2="4218" y2="34793"/>
                          <a14:foregroundMark x1="4218" y1="34793" x2="7209" y2="57220"/>
                          <a14:foregroundMark x1="7209" y1="57220" x2="8972" y2="52074"/>
                          <a14:foregroundMark x1="5521" y1="52074" x2="5752" y2="44624"/>
                          <a14:foregroundMark x1="1687" y1="52842" x2="3451" y2="47696"/>
                          <a14:foregroundMark x1="92945" y1="39247" x2="96856" y2="60369"/>
                          <a14:foregroundMark x1="96856" y1="60369" x2="93482" y2="65131"/>
                          <a14:foregroundMark x1="52301" y1="2611" x2="46779" y2="3763"/>
                          <a14:foregroundMark x1="48313" y1="96621" x2="53221" y2="95469"/>
                          <a14:backgroundMark x1="11273" y1="6452" x2="11273" y2="6452"/>
                          <a14:backgroundMark x1="16258" y1="7373" x2="8972" y2="11214"/>
                        </a14:backgroundRemoval>
                      </a14:imgEffect>
                    </a14:imgLayer>
                  </a14:imgProps>
                </a:ext>
                <a:ext uri="{28A0092B-C50C-407E-A947-70E740481C1C}">
                  <a14:useLocalDpi xmlns:a14="http://schemas.microsoft.com/office/drawing/2010/main" val="0"/>
                </a:ext>
              </a:extLst>
            </a:blip>
            <a:stretch>
              <a:fillRect/>
            </a:stretch>
          </p:blipFill>
          <p:spPr>
            <a:xfrm>
              <a:off x="9519811" y="506760"/>
              <a:ext cx="2299677" cy="2296150"/>
            </a:xfrm>
            <a:prstGeom prst="rect">
              <a:avLst/>
            </a:prstGeom>
          </p:spPr>
        </p:pic>
      </p:grpSp>
      <p:grpSp>
        <p:nvGrpSpPr>
          <p:cNvPr id="6" name="Group 5">
            <a:extLst>
              <a:ext uri="{FF2B5EF4-FFF2-40B4-BE49-F238E27FC236}">
                <a16:creationId xmlns:a16="http://schemas.microsoft.com/office/drawing/2014/main" id="{81CDA854-677A-5CE4-7919-083C93C556B2}"/>
              </a:ext>
            </a:extLst>
          </p:cNvPr>
          <p:cNvGrpSpPr/>
          <p:nvPr/>
        </p:nvGrpSpPr>
        <p:grpSpPr>
          <a:xfrm>
            <a:off x="6063019" y="0"/>
            <a:ext cx="3233379" cy="6858000"/>
            <a:chOff x="6063019" y="0"/>
            <a:chExt cx="3233379" cy="6858000"/>
          </a:xfrm>
          <a:effectLst>
            <a:outerShdw blurRad="50800" dist="38100" algn="l" rotWithShape="0">
              <a:prstClr val="black">
                <a:alpha val="40000"/>
              </a:prstClr>
            </a:outerShdw>
          </a:effectLst>
        </p:grpSpPr>
        <p:grpSp>
          <p:nvGrpSpPr>
            <p:cNvPr id="3" name="Group 2">
              <a:extLst>
                <a:ext uri="{FF2B5EF4-FFF2-40B4-BE49-F238E27FC236}">
                  <a16:creationId xmlns:a16="http://schemas.microsoft.com/office/drawing/2014/main" id="{2A9F8FFF-B14F-B94C-819A-97A28DE86903}"/>
                </a:ext>
              </a:extLst>
            </p:cNvPr>
            <p:cNvGrpSpPr/>
            <p:nvPr/>
          </p:nvGrpSpPr>
          <p:grpSpPr>
            <a:xfrm>
              <a:off x="6063019" y="0"/>
              <a:ext cx="3233379" cy="6858000"/>
              <a:chOff x="6063019" y="0"/>
              <a:chExt cx="3233379" cy="6858000"/>
            </a:xfrm>
          </p:grpSpPr>
          <p:sp>
            <p:nvSpPr>
              <p:cNvPr id="33" name="Rectangle 32">
                <a:extLst>
                  <a:ext uri="{FF2B5EF4-FFF2-40B4-BE49-F238E27FC236}">
                    <a16:creationId xmlns:a16="http://schemas.microsoft.com/office/drawing/2014/main" id="{CA45B772-83DB-FC34-5B23-ACC7DC20A892}"/>
                  </a:ext>
                </a:extLst>
              </p:cNvPr>
              <p:cNvSpPr/>
              <p:nvPr/>
            </p:nvSpPr>
            <p:spPr>
              <a:xfrm>
                <a:off x="6063019" y="0"/>
                <a:ext cx="3071087"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FF78FED7-D070-E355-2B19-C9AD4F19879F}"/>
                  </a:ext>
                </a:extLst>
              </p:cNvPr>
              <p:cNvSpPr txBox="1"/>
              <p:nvPr/>
            </p:nvSpPr>
            <p:spPr>
              <a:xfrm>
                <a:off x="6119825" y="2800172"/>
                <a:ext cx="2990456" cy="2431435"/>
              </a:xfrm>
              <a:prstGeom prst="rect">
                <a:avLst/>
              </a:prstGeom>
              <a:noFill/>
            </p:spPr>
            <p:txBody>
              <a:bodyPr wrap="square" rtlCol="0">
                <a:spAutoFit/>
              </a:bodyPr>
              <a:lstStyle/>
              <a:p>
                <a:pPr algn="ctr"/>
                <a:r>
                  <a:rPr lang="en-US" sz="2000" b="1" dirty="0">
                    <a:solidFill>
                      <a:schemeClr val="bg1"/>
                    </a:solidFill>
                  </a:rPr>
                  <a:t>Google Data Analytics Professional Certificate</a:t>
                </a:r>
              </a:p>
              <a:p>
                <a:endParaRPr lang="en-US" dirty="0"/>
              </a:p>
              <a:p>
                <a:endParaRPr lang="en-US" dirty="0"/>
              </a:p>
              <a:p>
                <a:endParaRPr lang="en-US" dirty="0"/>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200" dirty="0">
                  <a:solidFill>
                    <a:schemeClr val="bg1"/>
                  </a:solidFill>
                </a:endParaRPr>
              </a:p>
            </p:txBody>
          </p:sp>
          <p:sp>
            <p:nvSpPr>
              <p:cNvPr id="43" name="Isosceles Triangle 42">
                <a:extLst>
                  <a:ext uri="{FF2B5EF4-FFF2-40B4-BE49-F238E27FC236}">
                    <a16:creationId xmlns:a16="http://schemas.microsoft.com/office/drawing/2014/main" id="{FDB19E28-CF20-F53C-8B0D-60F3092A160E}"/>
                  </a:ext>
                </a:extLst>
              </p:cNvPr>
              <p:cNvSpPr/>
              <p:nvPr/>
            </p:nvSpPr>
            <p:spPr>
              <a:xfrm rot="5400000">
                <a:off x="8961918" y="1409964"/>
                <a:ext cx="482844" cy="186117"/>
              </a:xfrm>
              <a:prstGeom prst="triangle">
                <a:avLst/>
              </a:prstGeom>
              <a:solidFill>
                <a:srgbClr val="215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A colorful letter g on a black background&#10;&#10;AI-generated content may be incorrect.">
              <a:extLst>
                <a:ext uri="{FF2B5EF4-FFF2-40B4-BE49-F238E27FC236}">
                  <a16:creationId xmlns:a16="http://schemas.microsoft.com/office/drawing/2014/main" id="{262DA744-876E-9AFE-97CD-5A74FCDA5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830" y="397530"/>
              <a:ext cx="2441331" cy="2475828"/>
            </a:xfrm>
            <a:prstGeom prst="rect">
              <a:avLst/>
            </a:prstGeom>
          </p:spPr>
        </p:pic>
      </p:grpSp>
      <p:grpSp>
        <p:nvGrpSpPr>
          <p:cNvPr id="7" name="Group 6">
            <a:extLst>
              <a:ext uri="{FF2B5EF4-FFF2-40B4-BE49-F238E27FC236}">
                <a16:creationId xmlns:a16="http://schemas.microsoft.com/office/drawing/2014/main" id="{D0F6EB6A-3306-CABD-2EA3-A33FCD9713D0}"/>
              </a:ext>
            </a:extLst>
          </p:cNvPr>
          <p:cNvGrpSpPr/>
          <p:nvPr/>
        </p:nvGrpSpPr>
        <p:grpSpPr>
          <a:xfrm>
            <a:off x="3024913" y="0"/>
            <a:ext cx="3211773" cy="6858000"/>
            <a:chOff x="3024913" y="0"/>
            <a:chExt cx="3211773" cy="6858000"/>
          </a:xfrm>
        </p:grpSpPr>
        <p:grpSp>
          <p:nvGrpSpPr>
            <p:cNvPr id="50" name="Group 49">
              <a:extLst>
                <a:ext uri="{FF2B5EF4-FFF2-40B4-BE49-F238E27FC236}">
                  <a16:creationId xmlns:a16="http://schemas.microsoft.com/office/drawing/2014/main" id="{6F83F596-3FF7-398C-F982-2D9CB1FFFFEB}"/>
                </a:ext>
              </a:extLst>
            </p:cNvPr>
            <p:cNvGrpSpPr/>
            <p:nvPr/>
          </p:nvGrpSpPr>
          <p:grpSpPr>
            <a:xfrm>
              <a:off x="3024913" y="0"/>
              <a:ext cx="3211773" cy="6858000"/>
              <a:chOff x="3024913" y="0"/>
              <a:chExt cx="3211773" cy="6858000"/>
            </a:xfrm>
          </p:grpSpPr>
          <p:sp>
            <p:nvSpPr>
              <p:cNvPr id="32" name="Rectangle 31">
                <a:extLst>
                  <a:ext uri="{FF2B5EF4-FFF2-40B4-BE49-F238E27FC236}">
                    <a16:creationId xmlns:a16="http://schemas.microsoft.com/office/drawing/2014/main" id="{4FB41A41-BFFA-BB73-AE54-2D3CAE2D03B1}"/>
                  </a:ext>
                </a:extLst>
              </p:cNvPr>
              <p:cNvSpPr/>
              <p:nvPr/>
            </p:nvSpPr>
            <p:spPr>
              <a:xfrm>
                <a:off x="3024913" y="0"/>
                <a:ext cx="3071087" cy="6858000"/>
              </a:xfrm>
              <a:prstGeom prst="rect">
                <a:avLst/>
              </a:prstGeom>
              <a:solidFill>
                <a:schemeClr val="tx2">
                  <a:lumMod val="90000"/>
                  <a:lumOff val="1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12D8373E-BF34-7DEB-E935-A9719C5448EA}"/>
                  </a:ext>
                </a:extLst>
              </p:cNvPr>
              <p:cNvSpPr txBox="1"/>
              <p:nvPr/>
            </p:nvSpPr>
            <p:spPr>
              <a:xfrm>
                <a:off x="3094913" y="2800172"/>
                <a:ext cx="2955656" cy="2616101"/>
              </a:xfrm>
              <a:prstGeom prst="rect">
                <a:avLst/>
              </a:prstGeom>
              <a:noFill/>
            </p:spPr>
            <p:txBody>
              <a:bodyPr wrap="square" rtlCol="0">
                <a:spAutoFit/>
              </a:bodyPr>
              <a:lstStyle/>
              <a:p>
                <a:pPr algn="ctr"/>
                <a:r>
                  <a:rPr lang="en-US" sz="2000" b="1" dirty="0">
                    <a:solidFill>
                      <a:schemeClr val="bg1"/>
                    </a:solidFill>
                  </a:rPr>
                  <a:t>CS50b</a:t>
                </a:r>
              </a:p>
              <a:p>
                <a:pPr algn="ctr"/>
                <a:r>
                  <a:rPr lang="en-US" sz="2000" b="1" dirty="0">
                    <a:solidFill>
                      <a:schemeClr val="bg1"/>
                    </a:solidFill>
                  </a:rPr>
                  <a:t>Computer Science for </a:t>
                </a:r>
              </a:p>
              <a:p>
                <a:pPr algn="ctr"/>
                <a:r>
                  <a:rPr lang="en-US" sz="2000" b="1" dirty="0">
                    <a:solidFill>
                      <a:schemeClr val="bg1"/>
                    </a:solidFill>
                  </a:rPr>
                  <a:t>Business Professionals</a:t>
                </a:r>
              </a:p>
              <a:p>
                <a:endParaRPr lang="en-US" dirty="0"/>
              </a:p>
              <a:p>
                <a:endParaRPr lang="en-US" sz="1600" dirty="0"/>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600" dirty="0">
                  <a:solidFill>
                    <a:schemeClr val="bg1"/>
                  </a:solidFill>
                </a:endParaRPr>
              </a:p>
              <a:p>
                <a:endParaRPr lang="en-US" sz="1200" dirty="0">
                  <a:solidFill>
                    <a:schemeClr val="bg1"/>
                  </a:solidFill>
                </a:endParaRPr>
              </a:p>
            </p:txBody>
          </p:sp>
          <p:sp>
            <p:nvSpPr>
              <p:cNvPr id="42" name="Isosceles Triangle 41">
                <a:extLst>
                  <a:ext uri="{FF2B5EF4-FFF2-40B4-BE49-F238E27FC236}">
                    <a16:creationId xmlns:a16="http://schemas.microsoft.com/office/drawing/2014/main" id="{46107545-405E-1662-119F-957E6173068F}"/>
                  </a:ext>
                </a:extLst>
              </p:cNvPr>
              <p:cNvSpPr/>
              <p:nvPr/>
            </p:nvSpPr>
            <p:spPr>
              <a:xfrm rot="5400000">
                <a:off x="5902206" y="1409963"/>
                <a:ext cx="482844" cy="186117"/>
              </a:xfrm>
              <a:prstGeom prst="triangle">
                <a:avLst/>
              </a:prstGeom>
              <a:solidFill>
                <a:srgbClr val="163E64"/>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red shield with white text and gold leaves on a black background&#10;&#10;AI-generated content may be incorrect.">
              <a:extLst>
                <a:ext uri="{FF2B5EF4-FFF2-40B4-BE49-F238E27FC236}">
                  <a16:creationId xmlns:a16="http://schemas.microsoft.com/office/drawing/2014/main" id="{71C8B3C5-CB54-DA51-01F1-4639F7BF85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1468" y="506761"/>
              <a:ext cx="2389124" cy="2293412"/>
            </a:xfrm>
            <a:prstGeom prst="rect">
              <a:avLst/>
            </a:prstGeom>
          </p:spPr>
        </p:pic>
      </p:grpSp>
      <p:grpSp>
        <p:nvGrpSpPr>
          <p:cNvPr id="87" name="Group 86">
            <a:extLst>
              <a:ext uri="{FF2B5EF4-FFF2-40B4-BE49-F238E27FC236}">
                <a16:creationId xmlns:a16="http://schemas.microsoft.com/office/drawing/2014/main" id="{CB4A3E11-0062-B858-FD1D-A95820948B7A}"/>
              </a:ext>
            </a:extLst>
          </p:cNvPr>
          <p:cNvGrpSpPr/>
          <p:nvPr/>
        </p:nvGrpSpPr>
        <p:grpSpPr>
          <a:xfrm>
            <a:off x="0" y="0"/>
            <a:ext cx="3224223" cy="6858000"/>
            <a:chOff x="-13193" y="0"/>
            <a:chExt cx="3224223" cy="6858000"/>
          </a:xfrm>
        </p:grpSpPr>
        <p:sp>
          <p:nvSpPr>
            <p:cNvPr id="88" name="Rectangle 87">
              <a:extLst>
                <a:ext uri="{FF2B5EF4-FFF2-40B4-BE49-F238E27FC236}">
                  <a16:creationId xmlns:a16="http://schemas.microsoft.com/office/drawing/2014/main" id="{77007591-316E-1773-39A9-E4A547ABF228}"/>
                </a:ext>
              </a:extLst>
            </p:cNvPr>
            <p:cNvSpPr/>
            <p:nvPr/>
          </p:nvSpPr>
          <p:spPr>
            <a:xfrm>
              <a:off x="-13193" y="0"/>
              <a:ext cx="3071087" cy="6858000"/>
            </a:xfrm>
            <a:prstGeom prst="rect">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69AC7CA3-54BF-3A22-C936-25FD4B316C83}"/>
                </a:ext>
              </a:extLst>
            </p:cNvPr>
            <p:cNvSpPr txBox="1"/>
            <p:nvPr/>
          </p:nvSpPr>
          <p:spPr>
            <a:xfrm>
              <a:off x="19789" y="2800172"/>
              <a:ext cx="2968106" cy="707886"/>
            </a:xfrm>
            <a:prstGeom prst="rect">
              <a:avLst/>
            </a:prstGeom>
            <a:noFill/>
          </p:spPr>
          <p:txBody>
            <a:bodyPr wrap="square" rtlCol="0">
              <a:spAutoFit/>
            </a:bodyPr>
            <a:lstStyle/>
            <a:p>
              <a:pPr algn="ctr"/>
              <a:r>
                <a:rPr lang="en-US" sz="2000" b="1" dirty="0">
                  <a:solidFill>
                    <a:schemeClr val="bg1"/>
                  </a:solidFill>
                </a:rPr>
                <a:t>Bachelor of Science </a:t>
              </a:r>
            </a:p>
            <a:p>
              <a:pPr algn="ctr"/>
              <a:r>
                <a:rPr lang="en-US" sz="2000" b="1" dirty="0">
                  <a:solidFill>
                    <a:schemeClr val="bg1"/>
                  </a:solidFill>
                </a:rPr>
                <a:t>in Psychology</a:t>
              </a:r>
            </a:p>
          </p:txBody>
        </p:sp>
        <p:pic>
          <p:nvPicPr>
            <p:cNvPr id="90" name="Picture 89" descr="A red logo with white outline&#10;&#10;AI-generated content may be incorrect.">
              <a:extLst>
                <a:ext uri="{FF2B5EF4-FFF2-40B4-BE49-F238E27FC236}">
                  <a16:creationId xmlns:a16="http://schemas.microsoft.com/office/drawing/2014/main" id="{4DE1D352-E4FD-BE21-C4A1-86F5152100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846" y="506760"/>
              <a:ext cx="2385169" cy="2175943"/>
            </a:xfrm>
            <a:prstGeom prst="rect">
              <a:avLst/>
            </a:prstGeom>
          </p:spPr>
        </p:pic>
        <p:sp>
          <p:nvSpPr>
            <p:cNvPr id="91" name="Isosceles Triangle 90">
              <a:extLst>
                <a:ext uri="{FF2B5EF4-FFF2-40B4-BE49-F238E27FC236}">
                  <a16:creationId xmlns:a16="http://schemas.microsoft.com/office/drawing/2014/main" id="{415ADE89-5401-C48E-EA9D-21780084A87E}"/>
                </a:ext>
              </a:extLst>
            </p:cNvPr>
            <p:cNvSpPr/>
            <p:nvPr/>
          </p:nvSpPr>
          <p:spPr>
            <a:xfrm rot="5400000">
              <a:off x="2876550" y="1409964"/>
              <a:ext cx="482844" cy="186117"/>
            </a:xfrm>
            <a:prstGeom prst="triangle">
              <a:avLst/>
            </a:prstGeom>
            <a:solidFill>
              <a:srgbClr val="0B304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13482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C37939D-D13F-7738-8D6B-848D2F35058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6B5B2A8-3646-DE14-8ED9-0176D7ED088A}"/>
              </a:ext>
            </a:extLst>
          </p:cNvPr>
          <p:cNvGrpSpPr/>
          <p:nvPr/>
        </p:nvGrpSpPr>
        <p:grpSpPr>
          <a:xfrm>
            <a:off x="9134106" y="0"/>
            <a:ext cx="3244011" cy="6858000"/>
            <a:chOff x="9134106" y="0"/>
            <a:chExt cx="3244011" cy="6858000"/>
          </a:xfrm>
        </p:grpSpPr>
        <p:grpSp>
          <p:nvGrpSpPr>
            <p:cNvPr id="2" name="Group 1">
              <a:extLst>
                <a:ext uri="{FF2B5EF4-FFF2-40B4-BE49-F238E27FC236}">
                  <a16:creationId xmlns:a16="http://schemas.microsoft.com/office/drawing/2014/main" id="{4372D54C-C4DD-0DE4-0A5B-BD01655690CD}"/>
                </a:ext>
              </a:extLst>
            </p:cNvPr>
            <p:cNvGrpSpPr/>
            <p:nvPr/>
          </p:nvGrpSpPr>
          <p:grpSpPr>
            <a:xfrm>
              <a:off x="9134106" y="0"/>
              <a:ext cx="3244011" cy="6858000"/>
              <a:chOff x="9134106" y="0"/>
              <a:chExt cx="3244011" cy="6858000"/>
            </a:xfrm>
          </p:grpSpPr>
          <p:grpSp>
            <p:nvGrpSpPr>
              <p:cNvPr id="52" name="Group 51">
                <a:extLst>
                  <a:ext uri="{FF2B5EF4-FFF2-40B4-BE49-F238E27FC236}">
                    <a16:creationId xmlns:a16="http://schemas.microsoft.com/office/drawing/2014/main" id="{90A08A28-424F-3D93-A1EE-4757EE16215B}"/>
                  </a:ext>
                </a:extLst>
              </p:cNvPr>
              <p:cNvGrpSpPr/>
              <p:nvPr/>
            </p:nvGrpSpPr>
            <p:grpSpPr>
              <a:xfrm>
                <a:off x="9134106" y="0"/>
                <a:ext cx="3071087" cy="6858000"/>
                <a:chOff x="9134106" y="0"/>
                <a:chExt cx="3071087" cy="6858000"/>
              </a:xfrm>
            </p:grpSpPr>
            <p:sp>
              <p:nvSpPr>
                <p:cNvPr id="34" name="Rectangle 33">
                  <a:extLst>
                    <a:ext uri="{FF2B5EF4-FFF2-40B4-BE49-F238E27FC236}">
                      <a16:creationId xmlns:a16="http://schemas.microsoft.com/office/drawing/2014/main" id="{40A7AE47-B80E-AC8D-857B-405292D4FE05}"/>
                    </a:ext>
                  </a:extLst>
                </p:cNvPr>
                <p:cNvSpPr/>
                <p:nvPr/>
              </p:nvSpPr>
              <p:spPr>
                <a:xfrm>
                  <a:off x="9134106" y="0"/>
                  <a:ext cx="3071087" cy="6858000"/>
                </a:xfrm>
                <a:prstGeom prst="rect">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7E8FD5A4-3881-576D-3E0F-7596DA27ED5D}"/>
                    </a:ext>
                  </a:extLst>
                </p:cNvPr>
                <p:cNvSpPr txBox="1"/>
                <p:nvPr/>
              </p:nvSpPr>
              <p:spPr>
                <a:xfrm>
                  <a:off x="9331386" y="2800172"/>
                  <a:ext cx="2676525" cy="2431435"/>
                </a:xfrm>
                <a:prstGeom prst="rect">
                  <a:avLst/>
                </a:prstGeom>
                <a:noFill/>
              </p:spPr>
              <p:txBody>
                <a:bodyPr wrap="square" rtlCol="0">
                  <a:spAutoFit/>
                </a:bodyPr>
                <a:lstStyle/>
                <a:p>
                  <a:pPr algn="ctr"/>
                  <a:r>
                    <a:rPr lang="en-US" sz="2000" b="1" dirty="0">
                      <a:solidFill>
                        <a:schemeClr val="bg1"/>
                      </a:solidFill>
                    </a:rPr>
                    <a:t>Master of Science in Data Analytics</a:t>
                  </a:r>
                </a:p>
                <a:p>
                  <a:endParaRPr lang="en-US" dirty="0"/>
                </a:p>
                <a:p>
                  <a:endParaRPr lang="en-US" dirty="0"/>
                </a:p>
                <a:p>
                  <a:endParaRPr lang="en-US" dirty="0"/>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200" dirty="0">
                    <a:solidFill>
                      <a:schemeClr val="bg1"/>
                    </a:solidFill>
                  </a:endParaRPr>
                </a:p>
              </p:txBody>
            </p:sp>
          </p:grpSp>
          <p:sp>
            <p:nvSpPr>
              <p:cNvPr id="53" name="Isosceles Triangle 52">
                <a:extLst>
                  <a:ext uri="{FF2B5EF4-FFF2-40B4-BE49-F238E27FC236}">
                    <a16:creationId xmlns:a16="http://schemas.microsoft.com/office/drawing/2014/main" id="{B90E25F7-DF81-B6C9-CE0D-F0A48DE2264F}"/>
                  </a:ext>
                </a:extLst>
              </p:cNvPr>
              <p:cNvSpPr/>
              <p:nvPr/>
            </p:nvSpPr>
            <p:spPr>
              <a:xfrm rot="5400000">
                <a:off x="12043637" y="1409962"/>
                <a:ext cx="482844" cy="186117"/>
              </a:xfrm>
              <a:prstGeom prst="triangle">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logo of a university&#10;&#10;AI-generated content may be incorrect.">
              <a:extLst>
                <a:ext uri="{FF2B5EF4-FFF2-40B4-BE49-F238E27FC236}">
                  <a16:creationId xmlns:a16="http://schemas.microsoft.com/office/drawing/2014/main" id="{38A0B9D1-C8BD-A092-AD04-5FD1B33CF45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35" b="96621" l="1534" r="96856">
                          <a14:foregroundMark x1="25077" y1="20046" x2="27991" y2="15054"/>
                          <a14:foregroundMark x1="29294" y1="17204" x2="33129" y2="11598"/>
                          <a14:foregroundMark x1="28758" y1="5684" x2="35276" y2="18356"/>
                          <a14:foregroundMark x1="21472" y1="10061" x2="10123" y2="21813"/>
                          <a14:foregroundMark x1="11656" y1="24270" x2="21856" y2="32565"/>
                          <a14:foregroundMark x1="18175" y1="20430" x2="26457" y2="13134"/>
                          <a14:foregroundMark x1="19172" y1="21429" x2="22393" y2="23502"/>
                          <a14:foregroundMark x1="22239" y1="21582" x2="14571" y2="27343"/>
                          <a14:foregroundMark x1="15491" y1="25422" x2="10276" y2="34101"/>
                          <a14:foregroundMark x1="10276" y1="34101" x2="10660" y2="60676"/>
                          <a14:foregroundMark x1="10660" y1="60676" x2="8972" y2="46774"/>
                          <a14:foregroundMark x1="8972" y1="46774" x2="12577" y2="73425"/>
                          <a14:foregroundMark x1="12577" y1="73425" x2="42791" y2="93779"/>
                          <a14:foregroundMark x1="42791" y1="93779" x2="57745" y2="94393"/>
                          <a14:foregroundMark x1="57745" y1="94393" x2="66258" y2="85714"/>
                          <a14:foregroundMark x1="66258" y1="85714" x2="76764" y2="82796"/>
                          <a14:foregroundMark x1="76764" y1="82796" x2="90031" y2="69355"/>
                          <a14:foregroundMark x1="90031" y1="69355" x2="92331" y2="44009"/>
                          <a14:foregroundMark x1="92331" y1="44009" x2="87883" y2="35177"/>
                          <a14:foregroundMark x1="87883" y1="35177" x2="86963" y2="23502"/>
                          <a14:foregroundMark x1="86963" y1="23502" x2="84816" y2="33794"/>
                          <a14:foregroundMark x1="84816" y1="33794" x2="88650" y2="44624"/>
                          <a14:foregroundMark x1="88650" y1="44624" x2="86426" y2="31106"/>
                          <a14:foregroundMark x1="86426" y1="31106" x2="74847" y2="15284"/>
                          <a14:foregroundMark x1="74847" y1="15284" x2="62807" y2="9370"/>
                          <a14:foregroundMark x1="62807" y1="9370" x2="48160" y2="8449"/>
                          <a14:foregroundMark x1="48160" y1="8449" x2="61196" y2="7450"/>
                          <a14:foregroundMark x1="61196" y1="7450" x2="31595" y2="10445"/>
                          <a14:foregroundMark x1="31595" y1="10445" x2="51917" y2="6068"/>
                          <a14:foregroundMark x1="51917" y1="6068" x2="56135" y2="10829"/>
                          <a14:foregroundMark x1="59969" y1="21198" x2="46779" y2="22811"/>
                          <a14:foregroundMark x1="46779" y1="22811" x2="35890" y2="40707"/>
                          <a14:foregroundMark x1="35890" y1="40707" x2="49003" y2="58525"/>
                          <a14:foregroundMark x1="49003" y1="58525" x2="54678" y2="73041"/>
                          <a14:foregroundMark x1="54678" y1="73041" x2="69785" y2="50000"/>
                          <a14:foregroundMark x1="69785" y1="50000" x2="54908" y2="37865"/>
                          <a14:foregroundMark x1="54908" y1="37865" x2="29371" y2="30184"/>
                          <a14:foregroundMark x1="29371" y1="30184" x2="74923" y2="37634"/>
                          <a14:foregroundMark x1="74923" y1="37634" x2="76840" y2="55760"/>
                          <a14:foregroundMark x1="76840" y1="55760" x2="77607" y2="57450"/>
                          <a14:foregroundMark x1="53067" y1="90860" x2="43558" y2="94777"/>
                          <a14:foregroundMark x1="43558" y1="94777" x2="51764" y2="87404"/>
                          <a14:foregroundMark x1="51764" y1="87404" x2="62193" y2="94931"/>
                          <a14:foregroundMark x1="62193" y1="94931" x2="69555" y2="93395"/>
                          <a14:foregroundMark x1="5368" y1="57066" x2="5445" y2="67742"/>
                          <a14:foregroundMark x1="5445" y1="67742" x2="1610" y2="45929"/>
                          <a14:foregroundMark x1="1610" y1="45929" x2="4218" y2="34793"/>
                          <a14:foregroundMark x1="4218" y1="34793" x2="7209" y2="57220"/>
                          <a14:foregroundMark x1="7209" y1="57220" x2="8972" y2="52074"/>
                          <a14:foregroundMark x1="5521" y1="52074" x2="5752" y2="44624"/>
                          <a14:foregroundMark x1="1687" y1="52842" x2="3451" y2="47696"/>
                          <a14:foregroundMark x1="92945" y1="39247" x2="96856" y2="60369"/>
                          <a14:foregroundMark x1="96856" y1="60369" x2="93482" y2="65131"/>
                          <a14:foregroundMark x1="52301" y1="2611" x2="46779" y2="3763"/>
                          <a14:foregroundMark x1="48313" y1="96621" x2="53221" y2="95469"/>
                          <a14:backgroundMark x1="11273" y1="6452" x2="11273" y2="6452"/>
                          <a14:backgroundMark x1="16258" y1="7373" x2="8972" y2="11214"/>
                        </a14:backgroundRemoval>
                      </a14:imgEffect>
                    </a14:imgLayer>
                  </a14:imgProps>
                </a:ext>
                <a:ext uri="{28A0092B-C50C-407E-A947-70E740481C1C}">
                  <a14:useLocalDpi xmlns:a14="http://schemas.microsoft.com/office/drawing/2010/main" val="0"/>
                </a:ext>
              </a:extLst>
            </a:blip>
            <a:stretch>
              <a:fillRect/>
            </a:stretch>
          </p:blipFill>
          <p:spPr>
            <a:xfrm>
              <a:off x="9519811" y="506760"/>
              <a:ext cx="2299677" cy="2296150"/>
            </a:xfrm>
            <a:prstGeom prst="rect">
              <a:avLst/>
            </a:prstGeom>
          </p:spPr>
        </p:pic>
      </p:grpSp>
      <p:grpSp>
        <p:nvGrpSpPr>
          <p:cNvPr id="6" name="Group 5">
            <a:extLst>
              <a:ext uri="{FF2B5EF4-FFF2-40B4-BE49-F238E27FC236}">
                <a16:creationId xmlns:a16="http://schemas.microsoft.com/office/drawing/2014/main" id="{381DEFC3-DC2A-9CE3-1FBA-87C8B5F7AAE8}"/>
              </a:ext>
            </a:extLst>
          </p:cNvPr>
          <p:cNvGrpSpPr/>
          <p:nvPr/>
        </p:nvGrpSpPr>
        <p:grpSpPr>
          <a:xfrm>
            <a:off x="6063019" y="0"/>
            <a:ext cx="3233379" cy="6858000"/>
            <a:chOff x="6063019" y="0"/>
            <a:chExt cx="3233379" cy="6858000"/>
          </a:xfrm>
          <a:effectLst>
            <a:outerShdw blurRad="50800" dist="38100" algn="l" rotWithShape="0">
              <a:prstClr val="black">
                <a:alpha val="40000"/>
              </a:prstClr>
            </a:outerShdw>
          </a:effectLst>
        </p:grpSpPr>
        <p:grpSp>
          <p:nvGrpSpPr>
            <p:cNvPr id="3" name="Group 2">
              <a:extLst>
                <a:ext uri="{FF2B5EF4-FFF2-40B4-BE49-F238E27FC236}">
                  <a16:creationId xmlns:a16="http://schemas.microsoft.com/office/drawing/2014/main" id="{17F1E53A-5E25-B787-1297-C593B7B0D872}"/>
                </a:ext>
              </a:extLst>
            </p:cNvPr>
            <p:cNvGrpSpPr/>
            <p:nvPr/>
          </p:nvGrpSpPr>
          <p:grpSpPr>
            <a:xfrm>
              <a:off x="6063019" y="0"/>
              <a:ext cx="3233379" cy="6858000"/>
              <a:chOff x="6063019" y="0"/>
              <a:chExt cx="3233379" cy="6858000"/>
            </a:xfrm>
          </p:grpSpPr>
          <p:sp>
            <p:nvSpPr>
              <p:cNvPr id="33" name="Rectangle 32">
                <a:extLst>
                  <a:ext uri="{FF2B5EF4-FFF2-40B4-BE49-F238E27FC236}">
                    <a16:creationId xmlns:a16="http://schemas.microsoft.com/office/drawing/2014/main" id="{474C866C-21B2-ECE7-0CAC-155A069D8CFF}"/>
                  </a:ext>
                </a:extLst>
              </p:cNvPr>
              <p:cNvSpPr/>
              <p:nvPr/>
            </p:nvSpPr>
            <p:spPr>
              <a:xfrm>
                <a:off x="6063019" y="0"/>
                <a:ext cx="3071087"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FF934A52-2FEA-9487-6DDD-70FBA0150ED0}"/>
                  </a:ext>
                </a:extLst>
              </p:cNvPr>
              <p:cNvSpPr txBox="1"/>
              <p:nvPr/>
            </p:nvSpPr>
            <p:spPr>
              <a:xfrm>
                <a:off x="6119825" y="2800172"/>
                <a:ext cx="2990456" cy="2431435"/>
              </a:xfrm>
              <a:prstGeom prst="rect">
                <a:avLst/>
              </a:prstGeom>
              <a:noFill/>
            </p:spPr>
            <p:txBody>
              <a:bodyPr wrap="square" rtlCol="0">
                <a:spAutoFit/>
              </a:bodyPr>
              <a:lstStyle/>
              <a:p>
                <a:pPr algn="ctr"/>
                <a:r>
                  <a:rPr lang="en-US" sz="2000" b="1" dirty="0">
                    <a:solidFill>
                      <a:schemeClr val="bg1"/>
                    </a:solidFill>
                  </a:rPr>
                  <a:t>Google Data Analytics Professional Certificate</a:t>
                </a:r>
              </a:p>
              <a:p>
                <a:endParaRPr lang="en-US" dirty="0"/>
              </a:p>
              <a:p>
                <a:endParaRPr lang="en-US" dirty="0"/>
              </a:p>
              <a:p>
                <a:endParaRPr lang="en-US" dirty="0"/>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200" dirty="0">
                  <a:solidFill>
                    <a:schemeClr val="bg1"/>
                  </a:solidFill>
                </a:endParaRPr>
              </a:p>
            </p:txBody>
          </p:sp>
          <p:sp>
            <p:nvSpPr>
              <p:cNvPr id="43" name="Isosceles Triangle 42">
                <a:extLst>
                  <a:ext uri="{FF2B5EF4-FFF2-40B4-BE49-F238E27FC236}">
                    <a16:creationId xmlns:a16="http://schemas.microsoft.com/office/drawing/2014/main" id="{6608A349-3A27-51D6-3495-46D07A481C7C}"/>
                  </a:ext>
                </a:extLst>
              </p:cNvPr>
              <p:cNvSpPr/>
              <p:nvPr/>
            </p:nvSpPr>
            <p:spPr>
              <a:xfrm rot="5400000">
                <a:off x="8961918" y="1409964"/>
                <a:ext cx="482844" cy="186117"/>
              </a:xfrm>
              <a:prstGeom prst="triangle">
                <a:avLst/>
              </a:prstGeom>
              <a:solidFill>
                <a:srgbClr val="215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A colorful letter g on a black background&#10;&#10;AI-generated content may be incorrect.">
              <a:extLst>
                <a:ext uri="{FF2B5EF4-FFF2-40B4-BE49-F238E27FC236}">
                  <a16:creationId xmlns:a16="http://schemas.microsoft.com/office/drawing/2014/main" id="{05307505-D8F6-5E65-A259-2DA253CBB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830" y="397530"/>
              <a:ext cx="2441331" cy="2475828"/>
            </a:xfrm>
            <a:prstGeom prst="rect">
              <a:avLst/>
            </a:prstGeom>
          </p:spPr>
        </p:pic>
      </p:grpSp>
      <p:grpSp>
        <p:nvGrpSpPr>
          <p:cNvPr id="7" name="Group 6">
            <a:extLst>
              <a:ext uri="{FF2B5EF4-FFF2-40B4-BE49-F238E27FC236}">
                <a16:creationId xmlns:a16="http://schemas.microsoft.com/office/drawing/2014/main" id="{0641D63B-19B8-7815-3C8B-CD710CC6CF63}"/>
              </a:ext>
            </a:extLst>
          </p:cNvPr>
          <p:cNvGrpSpPr/>
          <p:nvPr/>
        </p:nvGrpSpPr>
        <p:grpSpPr>
          <a:xfrm>
            <a:off x="3024913" y="0"/>
            <a:ext cx="3211773" cy="6858000"/>
            <a:chOff x="3024913" y="0"/>
            <a:chExt cx="3211773" cy="6858000"/>
          </a:xfrm>
        </p:grpSpPr>
        <p:grpSp>
          <p:nvGrpSpPr>
            <p:cNvPr id="50" name="Group 49">
              <a:extLst>
                <a:ext uri="{FF2B5EF4-FFF2-40B4-BE49-F238E27FC236}">
                  <a16:creationId xmlns:a16="http://schemas.microsoft.com/office/drawing/2014/main" id="{7FA5C0B1-3F7C-7C1A-8EDC-C31E7639C440}"/>
                </a:ext>
              </a:extLst>
            </p:cNvPr>
            <p:cNvGrpSpPr/>
            <p:nvPr/>
          </p:nvGrpSpPr>
          <p:grpSpPr>
            <a:xfrm>
              <a:off x="3024913" y="0"/>
              <a:ext cx="3211773" cy="6858000"/>
              <a:chOff x="3024913" y="0"/>
              <a:chExt cx="3211773" cy="6858000"/>
            </a:xfrm>
          </p:grpSpPr>
          <p:sp>
            <p:nvSpPr>
              <p:cNvPr id="32" name="Rectangle 31">
                <a:extLst>
                  <a:ext uri="{FF2B5EF4-FFF2-40B4-BE49-F238E27FC236}">
                    <a16:creationId xmlns:a16="http://schemas.microsoft.com/office/drawing/2014/main" id="{BC6DEBFE-F20F-090A-F7F6-858C968D6B21}"/>
                  </a:ext>
                </a:extLst>
              </p:cNvPr>
              <p:cNvSpPr/>
              <p:nvPr/>
            </p:nvSpPr>
            <p:spPr>
              <a:xfrm>
                <a:off x="3024913" y="0"/>
                <a:ext cx="3071087" cy="6858000"/>
              </a:xfrm>
              <a:prstGeom prst="rect">
                <a:avLst/>
              </a:prstGeom>
              <a:solidFill>
                <a:schemeClr val="tx2">
                  <a:lumMod val="90000"/>
                  <a:lumOff val="1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AF685147-868E-C4C7-F338-3896DF633D31}"/>
                  </a:ext>
                </a:extLst>
              </p:cNvPr>
              <p:cNvSpPr txBox="1"/>
              <p:nvPr/>
            </p:nvSpPr>
            <p:spPr>
              <a:xfrm>
                <a:off x="3094913" y="2800172"/>
                <a:ext cx="2955656" cy="2616101"/>
              </a:xfrm>
              <a:prstGeom prst="rect">
                <a:avLst/>
              </a:prstGeom>
              <a:noFill/>
            </p:spPr>
            <p:txBody>
              <a:bodyPr wrap="square" rtlCol="0">
                <a:spAutoFit/>
              </a:bodyPr>
              <a:lstStyle/>
              <a:p>
                <a:pPr algn="ctr"/>
                <a:r>
                  <a:rPr lang="en-US" sz="2000" b="1" dirty="0">
                    <a:solidFill>
                      <a:schemeClr val="bg1"/>
                    </a:solidFill>
                  </a:rPr>
                  <a:t>CS50b</a:t>
                </a:r>
              </a:p>
              <a:p>
                <a:pPr algn="ctr"/>
                <a:r>
                  <a:rPr lang="en-US" sz="2000" b="1" dirty="0">
                    <a:solidFill>
                      <a:schemeClr val="bg1"/>
                    </a:solidFill>
                  </a:rPr>
                  <a:t>Computer Science for </a:t>
                </a:r>
              </a:p>
              <a:p>
                <a:pPr algn="ctr"/>
                <a:r>
                  <a:rPr lang="en-US" sz="2000" b="1" dirty="0">
                    <a:solidFill>
                      <a:schemeClr val="bg1"/>
                    </a:solidFill>
                  </a:rPr>
                  <a:t>Business Professionals</a:t>
                </a:r>
              </a:p>
              <a:p>
                <a:endParaRPr lang="en-US" dirty="0"/>
              </a:p>
              <a:p>
                <a:endParaRPr lang="en-US" sz="1600" dirty="0"/>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600" dirty="0">
                  <a:solidFill>
                    <a:schemeClr val="bg1"/>
                  </a:solidFill>
                </a:endParaRPr>
              </a:p>
              <a:p>
                <a:endParaRPr lang="en-US" sz="1200" dirty="0">
                  <a:solidFill>
                    <a:schemeClr val="bg1"/>
                  </a:solidFill>
                </a:endParaRPr>
              </a:p>
            </p:txBody>
          </p:sp>
          <p:sp>
            <p:nvSpPr>
              <p:cNvPr id="42" name="Isosceles Triangle 41">
                <a:extLst>
                  <a:ext uri="{FF2B5EF4-FFF2-40B4-BE49-F238E27FC236}">
                    <a16:creationId xmlns:a16="http://schemas.microsoft.com/office/drawing/2014/main" id="{621607BA-0393-7564-9A24-176A850DB90B}"/>
                  </a:ext>
                </a:extLst>
              </p:cNvPr>
              <p:cNvSpPr/>
              <p:nvPr/>
            </p:nvSpPr>
            <p:spPr>
              <a:xfrm rot="5400000">
                <a:off x="5902206" y="1409963"/>
                <a:ext cx="482844" cy="186117"/>
              </a:xfrm>
              <a:prstGeom prst="triangle">
                <a:avLst/>
              </a:prstGeom>
              <a:solidFill>
                <a:srgbClr val="163E64"/>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red shield with white text and gold leaves on a black background&#10;&#10;AI-generated content may be incorrect.">
              <a:extLst>
                <a:ext uri="{FF2B5EF4-FFF2-40B4-BE49-F238E27FC236}">
                  <a16:creationId xmlns:a16="http://schemas.microsoft.com/office/drawing/2014/main" id="{F6730795-16EE-6DD5-90F5-D74DF071E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1468" y="506761"/>
              <a:ext cx="2389124" cy="2293412"/>
            </a:xfrm>
            <a:prstGeom prst="rect">
              <a:avLst/>
            </a:prstGeom>
          </p:spPr>
        </p:pic>
      </p:grpSp>
      <p:sp>
        <p:nvSpPr>
          <p:cNvPr id="46" name="Rectangle 45">
            <a:extLst>
              <a:ext uri="{FF2B5EF4-FFF2-40B4-BE49-F238E27FC236}">
                <a16:creationId xmlns:a16="http://schemas.microsoft.com/office/drawing/2014/main" id="{3932A9B3-89A0-1699-7C44-571FB33DE6E0}"/>
              </a:ext>
            </a:extLst>
          </p:cNvPr>
          <p:cNvSpPr/>
          <p:nvPr/>
        </p:nvSpPr>
        <p:spPr>
          <a:xfrm>
            <a:off x="3038240" y="4732530"/>
            <a:ext cx="1536066" cy="45719"/>
          </a:xfrm>
          <a:prstGeom prst="rect">
            <a:avLst/>
          </a:prstGeom>
          <a:solidFill>
            <a:schemeClr val="bg1"/>
          </a:solidFill>
          <a:ln>
            <a:no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39700">
                  <a:schemeClr val="accent4">
                    <a:satMod val="175000"/>
                    <a:alpha val="40000"/>
                  </a:schemeClr>
                </a:glow>
              </a:effectLst>
            </a:endParaRPr>
          </a:p>
        </p:txBody>
      </p:sp>
      <p:sp>
        <p:nvSpPr>
          <p:cNvPr id="47" name="Rectangle 46">
            <a:extLst>
              <a:ext uri="{FF2B5EF4-FFF2-40B4-BE49-F238E27FC236}">
                <a16:creationId xmlns:a16="http://schemas.microsoft.com/office/drawing/2014/main" id="{5FB72338-9BBD-540F-CA09-070EB89E36C9}"/>
              </a:ext>
            </a:extLst>
          </p:cNvPr>
          <p:cNvSpPr/>
          <p:nvPr/>
        </p:nvSpPr>
        <p:spPr>
          <a:xfrm>
            <a:off x="4592915" y="4732530"/>
            <a:ext cx="1536066" cy="45719"/>
          </a:xfrm>
          <a:prstGeom prst="rect">
            <a:avLst/>
          </a:prstGeom>
          <a:solidFill>
            <a:schemeClr val="bg1"/>
          </a:solidFill>
          <a:ln>
            <a:no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39700">
                  <a:schemeClr val="accent4">
                    <a:satMod val="175000"/>
                    <a:alpha val="40000"/>
                  </a:schemeClr>
                </a:glow>
              </a:effectLst>
            </a:endParaRPr>
          </a:p>
        </p:txBody>
      </p:sp>
      <p:sp>
        <p:nvSpPr>
          <p:cNvPr id="48" name="Rectangle 47">
            <a:extLst>
              <a:ext uri="{FF2B5EF4-FFF2-40B4-BE49-F238E27FC236}">
                <a16:creationId xmlns:a16="http://schemas.microsoft.com/office/drawing/2014/main" id="{9ADEF493-3C17-68E2-0FA5-C99E58D2D239}"/>
              </a:ext>
            </a:extLst>
          </p:cNvPr>
          <p:cNvSpPr/>
          <p:nvPr/>
        </p:nvSpPr>
        <p:spPr>
          <a:xfrm>
            <a:off x="6090657" y="4732530"/>
            <a:ext cx="1536066" cy="45719"/>
          </a:xfrm>
          <a:prstGeom prst="rect">
            <a:avLst/>
          </a:prstGeom>
          <a:solidFill>
            <a:schemeClr val="bg1"/>
          </a:solidFill>
          <a:ln>
            <a:no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39700">
                  <a:schemeClr val="accent4">
                    <a:satMod val="175000"/>
                    <a:alpha val="40000"/>
                  </a:schemeClr>
                </a:glow>
              </a:effectLst>
            </a:endParaRPr>
          </a:p>
        </p:txBody>
      </p:sp>
      <p:sp>
        <p:nvSpPr>
          <p:cNvPr id="49" name="Rectangle 48">
            <a:extLst>
              <a:ext uri="{FF2B5EF4-FFF2-40B4-BE49-F238E27FC236}">
                <a16:creationId xmlns:a16="http://schemas.microsoft.com/office/drawing/2014/main" id="{C2B07203-4A14-13D8-0614-CB704825C228}"/>
              </a:ext>
            </a:extLst>
          </p:cNvPr>
          <p:cNvSpPr/>
          <p:nvPr/>
        </p:nvSpPr>
        <p:spPr>
          <a:xfrm>
            <a:off x="7665636" y="4732530"/>
            <a:ext cx="1536066" cy="45719"/>
          </a:xfrm>
          <a:prstGeom prst="rect">
            <a:avLst/>
          </a:prstGeom>
          <a:solidFill>
            <a:schemeClr val="bg1"/>
          </a:solidFill>
          <a:ln>
            <a:no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39700">
                  <a:schemeClr val="accent4">
                    <a:satMod val="175000"/>
                    <a:alpha val="40000"/>
                  </a:schemeClr>
                </a:glow>
              </a:effectLst>
            </a:endParaRPr>
          </a:p>
        </p:txBody>
      </p:sp>
      <p:sp>
        <p:nvSpPr>
          <p:cNvPr id="51" name="Rectangle 50">
            <a:extLst>
              <a:ext uri="{FF2B5EF4-FFF2-40B4-BE49-F238E27FC236}">
                <a16:creationId xmlns:a16="http://schemas.microsoft.com/office/drawing/2014/main" id="{4D80C22B-1BA0-BB53-24BC-08131620A48B}"/>
              </a:ext>
            </a:extLst>
          </p:cNvPr>
          <p:cNvSpPr/>
          <p:nvPr/>
        </p:nvSpPr>
        <p:spPr>
          <a:xfrm>
            <a:off x="9167087" y="4732530"/>
            <a:ext cx="1536066" cy="45719"/>
          </a:xfrm>
          <a:prstGeom prst="rect">
            <a:avLst/>
          </a:prstGeom>
          <a:solidFill>
            <a:schemeClr val="bg1"/>
          </a:solidFill>
          <a:ln>
            <a:no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39700">
                  <a:schemeClr val="accent4">
                    <a:satMod val="175000"/>
                    <a:alpha val="40000"/>
                  </a:schemeClr>
                </a:glow>
              </a:effectLst>
            </a:endParaRPr>
          </a:p>
        </p:txBody>
      </p:sp>
      <p:cxnSp>
        <p:nvCxnSpPr>
          <p:cNvPr id="63" name="Straight Connector 62">
            <a:extLst>
              <a:ext uri="{FF2B5EF4-FFF2-40B4-BE49-F238E27FC236}">
                <a16:creationId xmlns:a16="http://schemas.microsoft.com/office/drawing/2014/main" id="{9E4AD4CA-1DFB-3E4E-A190-89CEE14FB892}"/>
              </a:ext>
            </a:extLst>
          </p:cNvPr>
          <p:cNvCxnSpPr/>
          <p:nvPr/>
        </p:nvCxnSpPr>
        <p:spPr>
          <a:xfrm>
            <a:off x="1503919" y="4831412"/>
            <a:ext cx="0" cy="176390"/>
          </a:xfrm>
          <a:prstGeom prst="line">
            <a:avLst/>
          </a:prstGeom>
          <a:ln>
            <a:solidFill>
              <a:schemeClr val="bg1"/>
            </a:solidFill>
          </a:ln>
          <a:effectLst>
            <a:glow rad="1397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C617EA86-9354-A197-C086-66445AFE3762}"/>
              </a:ext>
            </a:extLst>
          </p:cNvPr>
          <p:cNvCxnSpPr/>
          <p:nvPr/>
        </p:nvCxnSpPr>
        <p:spPr>
          <a:xfrm>
            <a:off x="4619049" y="4556140"/>
            <a:ext cx="0" cy="176390"/>
          </a:xfrm>
          <a:prstGeom prst="line">
            <a:avLst/>
          </a:prstGeom>
          <a:ln>
            <a:solidFill>
              <a:schemeClr val="bg1"/>
            </a:solidFill>
          </a:ln>
          <a:effectLst>
            <a:glow rad="1397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1D6A5FB3-AF54-E66A-B416-D72F0A3D25C3}"/>
              </a:ext>
            </a:extLst>
          </p:cNvPr>
          <p:cNvSpPr txBox="1"/>
          <p:nvPr/>
        </p:nvSpPr>
        <p:spPr>
          <a:xfrm>
            <a:off x="4344318" y="4208594"/>
            <a:ext cx="573113" cy="307777"/>
          </a:xfrm>
          <a:prstGeom prst="rect">
            <a:avLst/>
          </a:prstGeom>
          <a:noFill/>
        </p:spPr>
        <p:txBody>
          <a:bodyPr wrap="square" rtlCol="0">
            <a:spAutoFit/>
          </a:bodyPr>
          <a:lstStyle/>
          <a:p>
            <a:r>
              <a:rPr lang="en-US" sz="1400" dirty="0">
                <a:solidFill>
                  <a:schemeClr val="bg1"/>
                </a:solidFill>
              </a:rPr>
              <a:t>2022</a:t>
            </a:r>
          </a:p>
        </p:txBody>
      </p:sp>
      <p:cxnSp>
        <p:nvCxnSpPr>
          <p:cNvPr id="69" name="Straight Connector 68">
            <a:extLst>
              <a:ext uri="{FF2B5EF4-FFF2-40B4-BE49-F238E27FC236}">
                <a16:creationId xmlns:a16="http://schemas.microsoft.com/office/drawing/2014/main" id="{2AA9DCB7-176E-1B36-CA6B-EDDAE6B8AC4A}"/>
              </a:ext>
            </a:extLst>
          </p:cNvPr>
          <p:cNvCxnSpPr>
            <a:cxnSpLocks/>
          </p:cNvCxnSpPr>
          <p:nvPr/>
        </p:nvCxnSpPr>
        <p:spPr>
          <a:xfrm>
            <a:off x="4388573" y="4459232"/>
            <a:ext cx="484605"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A3279AE-44AB-2EA5-DC01-638F57500431}"/>
              </a:ext>
            </a:extLst>
          </p:cNvPr>
          <p:cNvSpPr txBox="1"/>
          <p:nvPr/>
        </p:nvSpPr>
        <p:spPr>
          <a:xfrm>
            <a:off x="10416596" y="4179954"/>
            <a:ext cx="573113" cy="307777"/>
          </a:xfrm>
          <a:prstGeom prst="rect">
            <a:avLst/>
          </a:prstGeom>
          <a:noFill/>
        </p:spPr>
        <p:txBody>
          <a:bodyPr wrap="square" rtlCol="0">
            <a:spAutoFit/>
          </a:bodyPr>
          <a:lstStyle/>
          <a:p>
            <a:r>
              <a:rPr lang="en-US" sz="1400" dirty="0">
                <a:solidFill>
                  <a:schemeClr val="bg1"/>
                </a:solidFill>
              </a:rPr>
              <a:t>2025</a:t>
            </a:r>
          </a:p>
        </p:txBody>
      </p:sp>
      <p:sp>
        <p:nvSpPr>
          <p:cNvPr id="82" name="TextBox 81">
            <a:extLst>
              <a:ext uri="{FF2B5EF4-FFF2-40B4-BE49-F238E27FC236}">
                <a16:creationId xmlns:a16="http://schemas.microsoft.com/office/drawing/2014/main" id="{56EF5952-EBF0-3590-7954-52E8166E3965}"/>
              </a:ext>
            </a:extLst>
          </p:cNvPr>
          <p:cNvSpPr txBox="1"/>
          <p:nvPr/>
        </p:nvSpPr>
        <p:spPr>
          <a:xfrm>
            <a:off x="7361709" y="4988136"/>
            <a:ext cx="573113" cy="307777"/>
          </a:xfrm>
          <a:prstGeom prst="rect">
            <a:avLst/>
          </a:prstGeom>
          <a:noFill/>
        </p:spPr>
        <p:txBody>
          <a:bodyPr wrap="square" rtlCol="0">
            <a:spAutoFit/>
          </a:bodyPr>
          <a:lstStyle/>
          <a:p>
            <a:r>
              <a:rPr lang="en-US" sz="1400" dirty="0">
                <a:solidFill>
                  <a:schemeClr val="bg1"/>
                </a:solidFill>
              </a:rPr>
              <a:t>2022</a:t>
            </a:r>
          </a:p>
        </p:txBody>
      </p:sp>
      <p:cxnSp>
        <p:nvCxnSpPr>
          <p:cNvPr id="81" name="Straight Connector 80">
            <a:extLst>
              <a:ext uri="{FF2B5EF4-FFF2-40B4-BE49-F238E27FC236}">
                <a16:creationId xmlns:a16="http://schemas.microsoft.com/office/drawing/2014/main" id="{6400A1C5-B61A-8946-6150-49A934DCC8ED}"/>
              </a:ext>
            </a:extLst>
          </p:cNvPr>
          <p:cNvCxnSpPr/>
          <p:nvPr/>
        </p:nvCxnSpPr>
        <p:spPr>
          <a:xfrm>
            <a:off x="7648266" y="4778249"/>
            <a:ext cx="0" cy="176390"/>
          </a:xfrm>
          <a:prstGeom prst="line">
            <a:avLst/>
          </a:prstGeom>
          <a:ln>
            <a:solidFill>
              <a:schemeClr val="bg1"/>
            </a:solidFill>
          </a:ln>
          <a:effectLst>
            <a:glow rad="1397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1581F54-2B69-A481-B137-9C2A2EA10D61}"/>
              </a:ext>
            </a:extLst>
          </p:cNvPr>
          <p:cNvCxnSpPr/>
          <p:nvPr/>
        </p:nvCxnSpPr>
        <p:spPr>
          <a:xfrm>
            <a:off x="10722253" y="4540894"/>
            <a:ext cx="0" cy="176390"/>
          </a:xfrm>
          <a:prstGeom prst="line">
            <a:avLst/>
          </a:prstGeom>
          <a:ln>
            <a:solidFill>
              <a:schemeClr val="bg1"/>
            </a:solidFill>
          </a:ln>
          <a:effectLst>
            <a:glow rad="1397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4D69128A-84D3-2C5B-81B5-57A8239FF42C}"/>
              </a:ext>
            </a:extLst>
          </p:cNvPr>
          <p:cNvSpPr/>
          <p:nvPr/>
        </p:nvSpPr>
        <p:spPr>
          <a:xfrm>
            <a:off x="7572347" y="4676014"/>
            <a:ext cx="153015" cy="158750"/>
          </a:xfrm>
          <a:prstGeom prst="ellipse">
            <a:avLst/>
          </a:prstGeom>
          <a:solidFill>
            <a:schemeClr val="bg2"/>
          </a:solidFill>
          <a:ln>
            <a:no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57E8E41-42E1-500C-07E0-D8C7F7E47507}"/>
              </a:ext>
            </a:extLst>
          </p:cNvPr>
          <p:cNvSpPr/>
          <p:nvPr/>
        </p:nvSpPr>
        <p:spPr>
          <a:xfrm>
            <a:off x="10643876" y="4672662"/>
            <a:ext cx="153015" cy="158750"/>
          </a:xfrm>
          <a:prstGeom prst="ellipse">
            <a:avLst/>
          </a:prstGeom>
          <a:solidFill>
            <a:schemeClr val="bg2"/>
          </a:solidFill>
          <a:ln>
            <a:no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6AC68F2-B6B0-24A7-449B-5435ED560A15}"/>
              </a:ext>
            </a:extLst>
          </p:cNvPr>
          <p:cNvSpPr/>
          <p:nvPr/>
        </p:nvSpPr>
        <p:spPr>
          <a:xfrm>
            <a:off x="4541279" y="4676015"/>
            <a:ext cx="153015" cy="158750"/>
          </a:xfrm>
          <a:prstGeom prst="ellipse">
            <a:avLst/>
          </a:prstGeom>
          <a:solidFill>
            <a:schemeClr val="bg2"/>
          </a:solidFill>
          <a:ln>
            <a:no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6332D046-AB38-7BBA-8C1C-EA59268E6386}"/>
              </a:ext>
            </a:extLst>
          </p:cNvPr>
          <p:cNvCxnSpPr>
            <a:cxnSpLocks/>
          </p:cNvCxnSpPr>
          <p:nvPr/>
        </p:nvCxnSpPr>
        <p:spPr>
          <a:xfrm>
            <a:off x="7415500" y="5267337"/>
            <a:ext cx="484605"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0C422DE8-B9CD-4236-2315-29A2747400CD}"/>
              </a:ext>
            </a:extLst>
          </p:cNvPr>
          <p:cNvCxnSpPr>
            <a:cxnSpLocks/>
          </p:cNvCxnSpPr>
          <p:nvPr/>
        </p:nvCxnSpPr>
        <p:spPr>
          <a:xfrm>
            <a:off x="10460849" y="4442956"/>
            <a:ext cx="484605"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87" name="Group 86">
            <a:extLst>
              <a:ext uri="{FF2B5EF4-FFF2-40B4-BE49-F238E27FC236}">
                <a16:creationId xmlns:a16="http://schemas.microsoft.com/office/drawing/2014/main" id="{83CA91AE-D7AC-A073-FCD2-A72952A90759}"/>
              </a:ext>
            </a:extLst>
          </p:cNvPr>
          <p:cNvGrpSpPr/>
          <p:nvPr/>
        </p:nvGrpSpPr>
        <p:grpSpPr>
          <a:xfrm>
            <a:off x="0" y="0"/>
            <a:ext cx="3224223" cy="6858000"/>
            <a:chOff x="-13193" y="0"/>
            <a:chExt cx="3224223" cy="6858000"/>
          </a:xfrm>
        </p:grpSpPr>
        <p:sp>
          <p:nvSpPr>
            <p:cNvPr id="88" name="Rectangle 87">
              <a:extLst>
                <a:ext uri="{FF2B5EF4-FFF2-40B4-BE49-F238E27FC236}">
                  <a16:creationId xmlns:a16="http://schemas.microsoft.com/office/drawing/2014/main" id="{4DD2B4E3-DC9C-16CE-54CE-B6F195794937}"/>
                </a:ext>
              </a:extLst>
            </p:cNvPr>
            <p:cNvSpPr/>
            <p:nvPr/>
          </p:nvSpPr>
          <p:spPr>
            <a:xfrm>
              <a:off x="-13193" y="0"/>
              <a:ext cx="3071087" cy="6858000"/>
            </a:xfrm>
            <a:prstGeom prst="rect">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3C6E5F4B-D250-6568-59FF-5E146A4B2084}"/>
                </a:ext>
              </a:extLst>
            </p:cNvPr>
            <p:cNvSpPr txBox="1"/>
            <p:nvPr/>
          </p:nvSpPr>
          <p:spPr>
            <a:xfrm>
              <a:off x="19789" y="2800172"/>
              <a:ext cx="2968106" cy="707886"/>
            </a:xfrm>
            <a:prstGeom prst="rect">
              <a:avLst/>
            </a:prstGeom>
            <a:noFill/>
          </p:spPr>
          <p:txBody>
            <a:bodyPr wrap="square" rtlCol="0">
              <a:spAutoFit/>
            </a:bodyPr>
            <a:lstStyle/>
            <a:p>
              <a:pPr algn="ctr"/>
              <a:r>
                <a:rPr lang="en-US" sz="2000" b="1" dirty="0">
                  <a:solidFill>
                    <a:schemeClr val="bg1"/>
                  </a:solidFill>
                </a:rPr>
                <a:t>Bachelor of Science </a:t>
              </a:r>
            </a:p>
            <a:p>
              <a:pPr algn="ctr"/>
              <a:r>
                <a:rPr lang="en-US" sz="2000" b="1" dirty="0">
                  <a:solidFill>
                    <a:schemeClr val="bg1"/>
                  </a:solidFill>
                </a:rPr>
                <a:t>in Psychology</a:t>
              </a:r>
            </a:p>
          </p:txBody>
        </p:sp>
        <p:pic>
          <p:nvPicPr>
            <p:cNvPr id="90" name="Picture 89" descr="A red logo with white outline&#10;&#10;AI-generated content may be incorrect.">
              <a:extLst>
                <a:ext uri="{FF2B5EF4-FFF2-40B4-BE49-F238E27FC236}">
                  <a16:creationId xmlns:a16="http://schemas.microsoft.com/office/drawing/2014/main" id="{E90C6D94-0D59-B592-DFE1-6508CBCC96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846" y="506760"/>
              <a:ext cx="2385169" cy="2175943"/>
            </a:xfrm>
            <a:prstGeom prst="rect">
              <a:avLst/>
            </a:prstGeom>
          </p:spPr>
        </p:pic>
        <p:sp>
          <p:nvSpPr>
            <p:cNvPr id="91" name="Isosceles Triangle 90">
              <a:extLst>
                <a:ext uri="{FF2B5EF4-FFF2-40B4-BE49-F238E27FC236}">
                  <a16:creationId xmlns:a16="http://schemas.microsoft.com/office/drawing/2014/main" id="{56F35E44-D919-11A1-BEE7-248E45297588}"/>
                </a:ext>
              </a:extLst>
            </p:cNvPr>
            <p:cNvSpPr/>
            <p:nvPr/>
          </p:nvSpPr>
          <p:spPr>
            <a:xfrm rot="5400000">
              <a:off x="2876550" y="1409964"/>
              <a:ext cx="482844" cy="186117"/>
            </a:xfrm>
            <a:prstGeom prst="triangle">
              <a:avLst/>
            </a:prstGeom>
            <a:solidFill>
              <a:srgbClr val="0B304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72D93E02-3216-D384-3F85-9BD66C9119E0}"/>
              </a:ext>
            </a:extLst>
          </p:cNvPr>
          <p:cNvSpPr/>
          <p:nvPr/>
        </p:nvSpPr>
        <p:spPr>
          <a:xfrm>
            <a:off x="1570898" y="4732530"/>
            <a:ext cx="1536066" cy="45719"/>
          </a:xfrm>
          <a:prstGeom prst="rect">
            <a:avLst/>
          </a:prstGeom>
          <a:solidFill>
            <a:schemeClr val="bg1"/>
          </a:solidFill>
          <a:ln>
            <a:no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39700">
                  <a:schemeClr val="accent4">
                    <a:satMod val="175000"/>
                    <a:alpha val="40000"/>
                  </a:schemeClr>
                </a:glow>
              </a:effectLst>
            </a:endParaRPr>
          </a:p>
        </p:txBody>
      </p:sp>
      <p:sp>
        <p:nvSpPr>
          <p:cNvPr id="40" name="Rectangle 39">
            <a:extLst>
              <a:ext uri="{FF2B5EF4-FFF2-40B4-BE49-F238E27FC236}">
                <a16:creationId xmlns:a16="http://schemas.microsoft.com/office/drawing/2014/main" id="{09244C15-CCD4-3EC1-B738-EBEC15041122}"/>
              </a:ext>
            </a:extLst>
          </p:cNvPr>
          <p:cNvSpPr/>
          <p:nvPr/>
        </p:nvSpPr>
        <p:spPr>
          <a:xfrm>
            <a:off x="-32147" y="4732530"/>
            <a:ext cx="1536066" cy="45719"/>
          </a:xfrm>
          <a:prstGeom prst="rect">
            <a:avLst/>
          </a:prstGeom>
          <a:solidFill>
            <a:schemeClr val="bg1"/>
          </a:solidFill>
          <a:ln>
            <a:no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39700">
                  <a:schemeClr val="accent4">
                    <a:satMod val="175000"/>
                    <a:alpha val="40000"/>
                  </a:schemeClr>
                </a:glow>
              </a:effectLst>
            </a:endParaRPr>
          </a:p>
        </p:txBody>
      </p:sp>
      <p:sp>
        <p:nvSpPr>
          <p:cNvPr id="12" name="Oval 11">
            <a:extLst>
              <a:ext uri="{FF2B5EF4-FFF2-40B4-BE49-F238E27FC236}">
                <a16:creationId xmlns:a16="http://schemas.microsoft.com/office/drawing/2014/main" id="{DC65E1B9-0AF4-B636-2B60-8AC91542ED04}"/>
              </a:ext>
            </a:extLst>
          </p:cNvPr>
          <p:cNvSpPr/>
          <p:nvPr/>
        </p:nvSpPr>
        <p:spPr>
          <a:xfrm>
            <a:off x="1431661" y="4676015"/>
            <a:ext cx="153015" cy="158750"/>
          </a:xfrm>
          <a:prstGeom prst="ellipse">
            <a:avLst/>
          </a:prstGeom>
          <a:solidFill>
            <a:schemeClr val="bg2"/>
          </a:solidFill>
          <a:ln>
            <a:no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31F3AB59-4A95-F5E1-CCF9-BAEFE42A8570}"/>
              </a:ext>
            </a:extLst>
          </p:cNvPr>
          <p:cNvGrpSpPr/>
          <p:nvPr/>
        </p:nvGrpSpPr>
        <p:grpSpPr>
          <a:xfrm>
            <a:off x="1217362" y="5041299"/>
            <a:ext cx="573113" cy="307777"/>
            <a:chOff x="1204603" y="4114959"/>
            <a:chExt cx="573113" cy="307777"/>
          </a:xfrm>
        </p:grpSpPr>
        <p:sp>
          <p:nvSpPr>
            <p:cNvPr id="55" name="TextBox 54">
              <a:extLst>
                <a:ext uri="{FF2B5EF4-FFF2-40B4-BE49-F238E27FC236}">
                  <a16:creationId xmlns:a16="http://schemas.microsoft.com/office/drawing/2014/main" id="{CF9F894B-28ED-1706-8ABF-6DA8FDCFB7C6}"/>
                </a:ext>
              </a:extLst>
            </p:cNvPr>
            <p:cNvSpPr txBox="1"/>
            <p:nvPr/>
          </p:nvSpPr>
          <p:spPr>
            <a:xfrm>
              <a:off x="1204603" y="4114959"/>
              <a:ext cx="573113" cy="307777"/>
            </a:xfrm>
            <a:prstGeom prst="rect">
              <a:avLst/>
            </a:prstGeom>
            <a:noFill/>
          </p:spPr>
          <p:txBody>
            <a:bodyPr wrap="square" rtlCol="0">
              <a:spAutoFit/>
            </a:bodyPr>
            <a:lstStyle/>
            <a:p>
              <a:r>
                <a:rPr lang="en-US" sz="1400" dirty="0">
                  <a:solidFill>
                    <a:schemeClr val="bg1"/>
                  </a:solidFill>
                </a:rPr>
                <a:t>2013</a:t>
              </a:r>
            </a:p>
          </p:txBody>
        </p:sp>
        <p:cxnSp>
          <p:nvCxnSpPr>
            <p:cNvPr id="57" name="Straight Connector 56">
              <a:extLst>
                <a:ext uri="{FF2B5EF4-FFF2-40B4-BE49-F238E27FC236}">
                  <a16:creationId xmlns:a16="http://schemas.microsoft.com/office/drawing/2014/main" id="{F77A0159-480E-42D0-C7C3-7C33107CFB06}"/>
                </a:ext>
              </a:extLst>
            </p:cNvPr>
            <p:cNvCxnSpPr>
              <a:cxnSpLocks/>
            </p:cNvCxnSpPr>
            <p:nvPr/>
          </p:nvCxnSpPr>
          <p:spPr>
            <a:xfrm>
              <a:off x="1257300" y="4394160"/>
              <a:ext cx="484605"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47456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300"/>
                                        <p:tgtEl>
                                          <p:spTgt spid="40"/>
                                        </p:tgtEl>
                                      </p:cBhvr>
                                    </p:animEffect>
                                  </p:childTnLst>
                                </p:cTn>
                              </p:par>
                            </p:childTnLst>
                          </p:cTn>
                        </p:par>
                        <p:par>
                          <p:cTn id="8" fill="hold">
                            <p:stCondLst>
                              <p:cond delay="300"/>
                            </p:stCondLst>
                            <p:childTnLst>
                              <p:par>
                                <p:cTn id="9" presetID="21"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300"/>
                                        <p:tgtEl>
                                          <p:spTgt spid="12"/>
                                        </p:tgtEl>
                                      </p:cBhvr>
                                    </p:animEffect>
                                  </p:childTnLst>
                                </p:cTn>
                              </p:par>
                            </p:childTnLst>
                          </p:cTn>
                        </p:par>
                        <p:par>
                          <p:cTn id="12" fill="hold">
                            <p:stCondLst>
                              <p:cond delay="600"/>
                            </p:stCondLst>
                            <p:childTnLst>
                              <p:par>
                                <p:cTn id="13" presetID="53" presetClass="entr" presetSubtype="16"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p:cTn id="15" dur="300" fill="hold"/>
                                        <p:tgtEl>
                                          <p:spTgt spid="63"/>
                                        </p:tgtEl>
                                        <p:attrNameLst>
                                          <p:attrName>ppt_w</p:attrName>
                                        </p:attrNameLst>
                                      </p:cBhvr>
                                      <p:tavLst>
                                        <p:tav tm="0">
                                          <p:val>
                                            <p:fltVal val="0"/>
                                          </p:val>
                                        </p:tav>
                                        <p:tav tm="100000">
                                          <p:val>
                                            <p:strVal val="#ppt_w"/>
                                          </p:val>
                                        </p:tav>
                                      </p:tavLst>
                                    </p:anim>
                                    <p:anim calcmode="lin" valueType="num">
                                      <p:cBhvr>
                                        <p:cTn id="16" dur="300" fill="hold"/>
                                        <p:tgtEl>
                                          <p:spTgt spid="63"/>
                                        </p:tgtEl>
                                        <p:attrNameLst>
                                          <p:attrName>ppt_h</p:attrName>
                                        </p:attrNameLst>
                                      </p:cBhvr>
                                      <p:tavLst>
                                        <p:tav tm="0">
                                          <p:val>
                                            <p:fltVal val="0"/>
                                          </p:val>
                                        </p:tav>
                                        <p:tav tm="100000">
                                          <p:val>
                                            <p:strVal val="#ppt_h"/>
                                          </p:val>
                                        </p:tav>
                                      </p:tavLst>
                                    </p:anim>
                                    <p:animEffect transition="in" filter="fade">
                                      <p:cBhvr>
                                        <p:cTn id="17" dur="300"/>
                                        <p:tgtEl>
                                          <p:spTgt spid="63"/>
                                        </p:tgtEl>
                                      </p:cBhvr>
                                    </p:animEffect>
                                  </p:childTnLst>
                                </p:cTn>
                              </p:par>
                              <p:par>
                                <p:cTn id="18" presetID="10" presetClass="entr" presetSubtype="0" fill="hold"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300"/>
                                        <p:tgtEl>
                                          <p:spTgt spid="58"/>
                                        </p:tgtEl>
                                      </p:cBhvr>
                                    </p:animEffect>
                                  </p:childTnLst>
                                </p:cTn>
                              </p:par>
                            </p:childTnLst>
                          </p:cTn>
                        </p:par>
                        <p:par>
                          <p:cTn id="21" fill="hold">
                            <p:stCondLst>
                              <p:cond delay="900"/>
                            </p:stCondLst>
                            <p:childTnLst>
                              <p:par>
                                <p:cTn id="22" presetID="22" presetClass="entr" presetSubtype="8"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300"/>
                                        <p:tgtEl>
                                          <p:spTgt spid="45"/>
                                        </p:tgtEl>
                                      </p:cBhvr>
                                    </p:animEffect>
                                  </p:childTnLst>
                                </p:cTn>
                              </p:par>
                            </p:childTnLst>
                          </p:cTn>
                        </p:par>
                        <p:par>
                          <p:cTn id="25" fill="hold">
                            <p:stCondLst>
                              <p:cond delay="1200"/>
                            </p:stCondLst>
                            <p:childTnLst>
                              <p:par>
                                <p:cTn id="26" presetID="22" presetClass="entr" presetSubtype="8"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300"/>
                                        <p:tgtEl>
                                          <p:spTgt spid="46"/>
                                        </p:tgtEl>
                                      </p:cBhvr>
                                    </p:animEffect>
                                  </p:childTnLst>
                                </p:cTn>
                              </p:par>
                            </p:childTnLst>
                          </p:cTn>
                        </p:par>
                        <p:par>
                          <p:cTn id="29" fill="hold">
                            <p:stCondLst>
                              <p:cond delay="1500"/>
                            </p:stCondLst>
                            <p:childTnLst>
                              <p:par>
                                <p:cTn id="30" presetID="21" presetClass="entr" presetSubtype="1"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heel(1)">
                                      <p:cBhvr>
                                        <p:cTn id="32" dur="300"/>
                                        <p:tgtEl>
                                          <p:spTgt spid="29"/>
                                        </p:tgtEl>
                                      </p:cBhvr>
                                    </p:animEffect>
                                  </p:childTnLst>
                                </p:cTn>
                              </p:par>
                            </p:childTnLst>
                          </p:cTn>
                        </p:par>
                        <p:par>
                          <p:cTn id="33" fill="hold">
                            <p:stCondLst>
                              <p:cond delay="1800"/>
                            </p:stCondLst>
                            <p:childTnLst>
                              <p:par>
                                <p:cTn id="34" presetID="22" presetClass="entr" presetSubtype="4" fill="hold" nodeType="after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300"/>
                                        <p:tgtEl>
                                          <p:spTgt spid="66"/>
                                        </p:tgtEl>
                                      </p:cBhvr>
                                    </p:animEffect>
                                  </p:childTnLst>
                                </p:cTn>
                              </p:par>
                            </p:childTnLst>
                          </p:cTn>
                        </p:par>
                        <p:par>
                          <p:cTn id="37" fill="hold">
                            <p:stCondLst>
                              <p:cond delay="2100"/>
                            </p:stCondLst>
                            <p:childTnLst>
                              <p:par>
                                <p:cTn id="38" presetID="10" presetClass="entr" presetSubtype="0" fill="hold" grpId="0" nodeType="after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300"/>
                                        <p:tgtEl>
                                          <p:spTgt spid="68"/>
                                        </p:tgtEl>
                                      </p:cBhvr>
                                    </p:animEffect>
                                  </p:childTnLst>
                                </p:cTn>
                              </p:par>
                              <p:par>
                                <p:cTn id="41" presetID="10"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300"/>
                                        <p:tgtEl>
                                          <p:spTgt spid="69"/>
                                        </p:tgtEl>
                                      </p:cBhvr>
                                    </p:animEffect>
                                  </p:childTnLst>
                                </p:cTn>
                              </p:par>
                            </p:childTnLst>
                          </p:cTn>
                        </p:par>
                        <p:par>
                          <p:cTn id="44" fill="hold">
                            <p:stCondLst>
                              <p:cond delay="2400"/>
                            </p:stCondLst>
                            <p:childTnLst>
                              <p:par>
                                <p:cTn id="45" presetID="22" presetClass="entr" presetSubtype="8"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300"/>
                                        <p:tgtEl>
                                          <p:spTgt spid="47"/>
                                        </p:tgtEl>
                                      </p:cBhvr>
                                    </p:animEffect>
                                  </p:childTnLst>
                                </p:cTn>
                              </p:par>
                            </p:childTnLst>
                          </p:cTn>
                        </p:par>
                        <p:par>
                          <p:cTn id="48" fill="hold">
                            <p:stCondLst>
                              <p:cond delay="2700"/>
                            </p:stCondLst>
                            <p:childTnLst>
                              <p:par>
                                <p:cTn id="49" presetID="22" presetClass="entr" presetSubtype="8"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wipe(left)">
                                      <p:cBhvr>
                                        <p:cTn id="51" dur="300"/>
                                        <p:tgtEl>
                                          <p:spTgt spid="48"/>
                                        </p:tgtEl>
                                      </p:cBhvr>
                                    </p:animEffect>
                                  </p:childTnLst>
                                </p:cTn>
                              </p:par>
                            </p:childTnLst>
                          </p:cTn>
                        </p:par>
                        <p:par>
                          <p:cTn id="52" fill="hold">
                            <p:stCondLst>
                              <p:cond delay="3000"/>
                            </p:stCondLst>
                            <p:childTnLst>
                              <p:par>
                                <p:cTn id="53" presetID="21" presetClass="entr" presetSubtype="1"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heel(1)">
                                      <p:cBhvr>
                                        <p:cTn id="55" dur="300"/>
                                        <p:tgtEl>
                                          <p:spTgt spid="31"/>
                                        </p:tgtEl>
                                      </p:cBhvr>
                                    </p:animEffect>
                                  </p:childTnLst>
                                </p:cTn>
                              </p:par>
                            </p:childTnLst>
                          </p:cTn>
                        </p:par>
                        <p:par>
                          <p:cTn id="56" fill="hold">
                            <p:stCondLst>
                              <p:cond delay="3300"/>
                            </p:stCondLst>
                            <p:childTnLst>
                              <p:par>
                                <p:cTn id="57" presetID="22" presetClass="entr" presetSubtype="1" fill="hold" nodeType="after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wipe(up)">
                                      <p:cBhvr>
                                        <p:cTn id="59" dur="300"/>
                                        <p:tgtEl>
                                          <p:spTgt spid="81"/>
                                        </p:tgtEl>
                                      </p:cBhvr>
                                    </p:animEffect>
                                  </p:childTnLst>
                                </p:cTn>
                              </p:par>
                            </p:childTnLst>
                          </p:cTn>
                        </p:par>
                        <p:par>
                          <p:cTn id="60" fill="hold">
                            <p:stCondLst>
                              <p:cond delay="36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300"/>
                                        <p:tgtEl>
                                          <p:spTgt spid="82"/>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300"/>
                                        <p:tgtEl>
                                          <p:spTgt spid="85"/>
                                        </p:tgtEl>
                                      </p:cBhvr>
                                    </p:animEffect>
                                  </p:childTnLst>
                                </p:cTn>
                              </p:par>
                            </p:childTnLst>
                          </p:cTn>
                        </p:par>
                        <p:par>
                          <p:cTn id="67" fill="hold">
                            <p:stCondLst>
                              <p:cond delay="3900"/>
                            </p:stCondLst>
                            <p:childTnLst>
                              <p:par>
                                <p:cTn id="68" presetID="22" presetClass="entr" presetSubtype="8"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left)">
                                      <p:cBhvr>
                                        <p:cTn id="70" dur="300"/>
                                        <p:tgtEl>
                                          <p:spTgt spid="49"/>
                                        </p:tgtEl>
                                      </p:cBhvr>
                                    </p:animEffect>
                                  </p:childTnLst>
                                </p:cTn>
                              </p:par>
                            </p:childTnLst>
                          </p:cTn>
                        </p:par>
                        <p:par>
                          <p:cTn id="71" fill="hold">
                            <p:stCondLst>
                              <p:cond delay="4200"/>
                            </p:stCondLst>
                            <p:childTnLst>
                              <p:par>
                                <p:cTn id="72" presetID="22" presetClass="entr" presetSubtype="8"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wipe(left)">
                                      <p:cBhvr>
                                        <p:cTn id="74" dur="300"/>
                                        <p:tgtEl>
                                          <p:spTgt spid="51"/>
                                        </p:tgtEl>
                                      </p:cBhvr>
                                    </p:animEffect>
                                  </p:childTnLst>
                                </p:cTn>
                              </p:par>
                            </p:childTnLst>
                          </p:cTn>
                        </p:par>
                        <p:par>
                          <p:cTn id="75" fill="hold">
                            <p:stCondLst>
                              <p:cond delay="4500"/>
                            </p:stCondLst>
                            <p:childTnLst>
                              <p:par>
                                <p:cTn id="76" presetID="21" presetClass="entr" presetSubtype="1" fill="hold" grpId="0" nodeType="after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heel(1)">
                                      <p:cBhvr>
                                        <p:cTn id="78" dur="300"/>
                                        <p:tgtEl>
                                          <p:spTgt spid="36"/>
                                        </p:tgtEl>
                                      </p:cBhvr>
                                    </p:animEffect>
                                  </p:childTnLst>
                                </p:cTn>
                              </p:par>
                            </p:childTnLst>
                          </p:cTn>
                        </p:par>
                        <p:par>
                          <p:cTn id="79" fill="hold">
                            <p:stCondLst>
                              <p:cond delay="4800"/>
                            </p:stCondLst>
                            <p:childTnLst>
                              <p:par>
                                <p:cTn id="80" presetID="22" presetClass="entr" presetSubtype="4" fill="hold" nodeType="after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wipe(down)">
                                      <p:cBhvr>
                                        <p:cTn id="82" dur="300"/>
                                        <p:tgtEl>
                                          <p:spTgt spid="84"/>
                                        </p:tgtEl>
                                      </p:cBhvr>
                                    </p:animEffect>
                                  </p:childTnLst>
                                </p:cTn>
                              </p:par>
                            </p:childTnLst>
                          </p:cTn>
                        </p:par>
                        <p:par>
                          <p:cTn id="83" fill="hold">
                            <p:stCondLst>
                              <p:cond delay="5100"/>
                            </p:stCondLst>
                            <p:childTnLst>
                              <p:par>
                                <p:cTn id="84" presetID="10" presetClass="entr" presetSubtype="0" fill="hold"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fade">
                                      <p:cBhvr>
                                        <p:cTn id="86" dur="300"/>
                                        <p:tgtEl>
                                          <p:spTgt spid="8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3"/>
                                        </p:tgtEl>
                                        <p:attrNameLst>
                                          <p:attrName>style.visibility</p:attrName>
                                        </p:attrNameLst>
                                      </p:cBhvr>
                                      <p:to>
                                        <p:strVal val="visible"/>
                                      </p:to>
                                    </p:set>
                                    <p:animEffect transition="in" filter="fade">
                                      <p:cBhvr>
                                        <p:cTn id="89" dur="300"/>
                                        <p:tgtEl>
                                          <p:spTgt spid="8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xit" presetSubtype="2" fill="hold" grpId="1" nodeType="clickEffect">
                                  <p:stCondLst>
                                    <p:cond delay="0"/>
                                  </p:stCondLst>
                                  <p:childTnLst>
                                    <p:animEffect transition="out" filter="wipe(right)">
                                      <p:cBhvr>
                                        <p:cTn id="93" dur="250"/>
                                        <p:tgtEl>
                                          <p:spTgt spid="83"/>
                                        </p:tgtEl>
                                      </p:cBhvr>
                                    </p:animEffect>
                                    <p:set>
                                      <p:cBhvr>
                                        <p:cTn id="94" dur="1" fill="hold">
                                          <p:stCondLst>
                                            <p:cond delay="249"/>
                                          </p:stCondLst>
                                        </p:cTn>
                                        <p:tgtEl>
                                          <p:spTgt spid="83"/>
                                        </p:tgtEl>
                                        <p:attrNameLst>
                                          <p:attrName>style.visibility</p:attrName>
                                        </p:attrNameLst>
                                      </p:cBhvr>
                                      <p:to>
                                        <p:strVal val="hidden"/>
                                      </p:to>
                                    </p:set>
                                  </p:childTnLst>
                                </p:cTn>
                              </p:par>
                            </p:childTnLst>
                          </p:cTn>
                        </p:par>
                        <p:par>
                          <p:cTn id="95" fill="hold">
                            <p:stCondLst>
                              <p:cond delay="250"/>
                            </p:stCondLst>
                            <p:childTnLst>
                              <p:par>
                                <p:cTn id="96" presetID="22" presetClass="exit" presetSubtype="2" fill="hold" nodeType="afterEffect">
                                  <p:stCondLst>
                                    <p:cond delay="0"/>
                                  </p:stCondLst>
                                  <p:childTnLst>
                                    <p:animEffect transition="out" filter="wipe(right)">
                                      <p:cBhvr>
                                        <p:cTn id="97" dur="250"/>
                                        <p:tgtEl>
                                          <p:spTgt spid="86"/>
                                        </p:tgtEl>
                                      </p:cBhvr>
                                    </p:animEffect>
                                    <p:set>
                                      <p:cBhvr>
                                        <p:cTn id="98" dur="1" fill="hold">
                                          <p:stCondLst>
                                            <p:cond delay="249"/>
                                          </p:stCondLst>
                                        </p:cTn>
                                        <p:tgtEl>
                                          <p:spTgt spid="86"/>
                                        </p:tgtEl>
                                        <p:attrNameLst>
                                          <p:attrName>style.visibility</p:attrName>
                                        </p:attrNameLst>
                                      </p:cBhvr>
                                      <p:to>
                                        <p:strVal val="hidden"/>
                                      </p:to>
                                    </p:set>
                                  </p:childTnLst>
                                </p:cTn>
                              </p:par>
                            </p:childTnLst>
                          </p:cTn>
                        </p:par>
                        <p:par>
                          <p:cTn id="99" fill="hold">
                            <p:stCondLst>
                              <p:cond delay="500"/>
                            </p:stCondLst>
                            <p:childTnLst>
                              <p:par>
                                <p:cTn id="100" presetID="22" presetClass="exit" presetSubtype="2" fill="hold" nodeType="afterEffect">
                                  <p:stCondLst>
                                    <p:cond delay="0"/>
                                  </p:stCondLst>
                                  <p:childTnLst>
                                    <p:animEffect transition="out" filter="wipe(right)">
                                      <p:cBhvr>
                                        <p:cTn id="101" dur="250"/>
                                        <p:tgtEl>
                                          <p:spTgt spid="84"/>
                                        </p:tgtEl>
                                      </p:cBhvr>
                                    </p:animEffect>
                                    <p:set>
                                      <p:cBhvr>
                                        <p:cTn id="102" dur="1" fill="hold">
                                          <p:stCondLst>
                                            <p:cond delay="249"/>
                                          </p:stCondLst>
                                        </p:cTn>
                                        <p:tgtEl>
                                          <p:spTgt spid="84"/>
                                        </p:tgtEl>
                                        <p:attrNameLst>
                                          <p:attrName>style.visibility</p:attrName>
                                        </p:attrNameLst>
                                      </p:cBhvr>
                                      <p:to>
                                        <p:strVal val="hidden"/>
                                      </p:to>
                                    </p:set>
                                  </p:childTnLst>
                                </p:cTn>
                              </p:par>
                            </p:childTnLst>
                          </p:cTn>
                        </p:par>
                        <p:par>
                          <p:cTn id="103" fill="hold">
                            <p:stCondLst>
                              <p:cond delay="750"/>
                            </p:stCondLst>
                            <p:childTnLst>
                              <p:par>
                                <p:cTn id="104" presetID="22" presetClass="exit" presetSubtype="2" fill="hold" grpId="1" nodeType="afterEffect">
                                  <p:stCondLst>
                                    <p:cond delay="0"/>
                                  </p:stCondLst>
                                  <p:childTnLst>
                                    <p:animEffect transition="out" filter="wipe(right)">
                                      <p:cBhvr>
                                        <p:cTn id="105" dur="250"/>
                                        <p:tgtEl>
                                          <p:spTgt spid="36"/>
                                        </p:tgtEl>
                                      </p:cBhvr>
                                    </p:animEffect>
                                    <p:set>
                                      <p:cBhvr>
                                        <p:cTn id="106" dur="1" fill="hold">
                                          <p:stCondLst>
                                            <p:cond delay="249"/>
                                          </p:stCondLst>
                                        </p:cTn>
                                        <p:tgtEl>
                                          <p:spTgt spid="36"/>
                                        </p:tgtEl>
                                        <p:attrNameLst>
                                          <p:attrName>style.visibility</p:attrName>
                                        </p:attrNameLst>
                                      </p:cBhvr>
                                      <p:to>
                                        <p:strVal val="hidden"/>
                                      </p:to>
                                    </p:set>
                                  </p:childTnLst>
                                </p:cTn>
                              </p:par>
                            </p:childTnLst>
                          </p:cTn>
                        </p:par>
                        <p:par>
                          <p:cTn id="107" fill="hold">
                            <p:stCondLst>
                              <p:cond delay="1000"/>
                            </p:stCondLst>
                            <p:childTnLst>
                              <p:par>
                                <p:cTn id="108" presetID="22" presetClass="exit" presetSubtype="2" fill="hold" grpId="1" nodeType="afterEffect">
                                  <p:stCondLst>
                                    <p:cond delay="0"/>
                                  </p:stCondLst>
                                  <p:childTnLst>
                                    <p:animEffect transition="out" filter="wipe(right)">
                                      <p:cBhvr>
                                        <p:cTn id="109" dur="250"/>
                                        <p:tgtEl>
                                          <p:spTgt spid="51"/>
                                        </p:tgtEl>
                                      </p:cBhvr>
                                    </p:animEffect>
                                    <p:set>
                                      <p:cBhvr>
                                        <p:cTn id="110" dur="1" fill="hold">
                                          <p:stCondLst>
                                            <p:cond delay="249"/>
                                          </p:stCondLst>
                                        </p:cTn>
                                        <p:tgtEl>
                                          <p:spTgt spid="51"/>
                                        </p:tgtEl>
                                        <p:attrNameLst>
                                          <p:attrName>style.visibility</p:attrName>
                                        </p:attrNameLst>
                                      </p:cBhvr>
                                      <p:to>
                                        <p:strVal val="hidden"/>
                                      </p:to>
                                    </p:set>
                                  </p:childTnLst>
                                </p:cTn>
                              </p:par>
                            </p:childTnLst>
                          </p:cTn>
                        </p:par>
                        <p:par>
                          <p:cTn id="111" fill="hold">
                            <p:stCondLst>
                              <p:cond delay="1250"/>
                            </p:stCondLst>
                            <p:childTnLst>
                              <p:par>
                                <p:cTn id="112" presetID="22" presetClass="exit" presetSubtype="2" fill="hold" grpId="1" nodeType="afterEffect">
                                  <p:stCondLst>
                                    <p:cond delay="0"/>
                                  </p:stCondLst>
                                  <p:childTnLst>
                                    <p:animEffect transition="out" filter="wipe(right)">
                                      <p:cBhvr>
                                        <p:cTn id="113" dur="250"/>
                                        <p:tgtEl>
                                          <p:spTgt spid="49"/>
                                        </p:tgtEl>
                                      </p:cBhvr>
                                    </p:animEffect>
                                    <p:set>
                                      <p:cBhvr>
                                        <p:cTn id="114" dur="1" fill="hold">
                                          <p:stCondLst>
                                            <p:cond delay="249"/>
                                          </p:stCondLst>
                                        </p:cTn>
                                        <p:tgtEl>
                                          <p:spTgt spid="49"/>
                                        </p:tgtEl>
                                        <p:attrNameLst>
                                          <p:attrName>style.visibility</p:attrName>
                                        </p:attrNameLst>
                                      </p:cBhvr>
                                      <p:to>
                                        <p:strVal val="hidden"/>
                                      </p:to>
                                    </p:set>
                                  </p:childTnLst>
                                </p:cTn>
                              </p:par>
                            </p:childTnLst>
                          </p:cTn>
                        </p:par>
                        <p:par>
                          <p:cTn id="115" fill="hold">
                            <p:stCondLst>
                              <p:cond delay="1500"/>
                            </p:stCondLst>
                            <p:childTnLst>
                              <p:par>
                                <p:cTn id="116" presetID="22" presetClass="exit" presetSubtype="2" fill="hold" nodeType="afterEffect">
                                  <p:stCondLst>
                                    <p:cond delay="0"/>
                                  </p:stCondLst>
                                  <p:childTnLst>
                                    <p:animEffect transition="out" filter="wipe(right)">
                                      <p:cBhvr>
                                        <p:cTn id="117" dur="250"/>
                                        <p:tgtEl>
                                          <p:spTgt spid="85"/>
                                        </p:tgtEl>
                                      </p:cBhvr>
                                    </p:animEffect>
                                    <p:set>
                                      <p:cBhvr>
                                        <p:cTn id="118" dur="1" fill="hold">
                                          <p:stCondLst>
                                            <p:cond delay="249"/>
                                          </p:stCondLst>
                                        </p:cTn>
                                        <p:tgtEl>
                                          <p:spTgt spid="85"/>
                                        </p:tgtEl>
                                        <p:attrNameLst>
                                          <p:attrName>style.visibility</p:attrName>
                                        </p:attrNameLst>
                                      </p:cBhvr>
                                      <p:to>
                                        <p:strVal val="hidden"/>
                                      </p:to>
                                    </p:set>
                                  </p:childTnLst>
                                </p:cTn>
                              </p:par>
                            </p:childTnLst>
                          </p:cTn>
                        </p:par>
                        <p:par>
                          <p:cTn id="119" fill="hold">
                            <p:stCondLst>
                              <p:cond delay="1750"/>
                            </p:stCondLst>
                            <p:childTnLst>
                              <p:par>
                                <p:cTn id="120" presetID="22" presetClass="exit" presetSubtype="2" fill="hold" grpId="1" nodeType="afterEffect">
                                  <p:stCondLst>
                                    <p:cond delay="0"/>
                                  </p:stCondLst>
                                  <p:childTnLst>
                                    <p:animEffect transition="out" filter="wipe(right)">
                                      <p:cBhvr>
                                        <p:cTn id="121" dur="250"/>
                                        <p:tgtEl>
                                          <p:spTgt spid="82"/>
                                        </p:tgtEl>
                                      </p:cBhvr>
                                    </p:animEffect>
                                    <p:set>
                                      <p:cBhvr>
                                        <p:cTn id="122" dur="1" fill="hold">
                                          <p:stCondLst>
                                            <p:cond delay="249"/>
                                          </p:stCondLst>
                                        </p:cTn>
                                        <p:tgtEl>
                                          <p:spTgt spid="82"/>
                                        </p:tgtEl>
                                        <p:attrNameLst>
                                          <p:attrName>style.visibility</p:attrName>
                                        </p:attrNameLst>
                                      </p:cBhvr>
                                      <p:to>
                                        <p:strVal val="hidden"/>
                                      </p:to>
                                    </p:set>
                                  </p:childTnLst>
                                </p:cTn>
                              </p:par>
                            </p:childTnLst>
                          </p:cTn>
                        </p:par>
                        <p:par>
                          <p:cTn id="123" fill="hold">
                            <p:stCondLst>
                              <p:cond delay="2000"/>
                            </p:stCondLst>
                            <p:childTnLst>
                              <p:par>
                                <p:cTn id="124" presetID="22" presetClass="exit" presetSubtype="2" fill="hold" nodeType="afterEffect">
                                  <p:stCondLst>
                                    <p:cond delay="0"/>
                                  </p:stCondLst>
                                  <p:childTnLst>
                                    <p:animEffect transition="out" filter="wipe(right)">
                                      <p:cBhvr>
                                        <p:cTn id="125" dur="250"/>
                                        <p:tgtEl>
                                          <p:spTgt spid="81"/>
                                        </p:tgtEl>
                                      </p:cBhvr>
                                    </p:animEffect>
                                    <p:set>
                                      <p:cBhvr>
                                        <p:cTn id="126" dur="1" fill="hold">
                                          <p:stCondLst>
                                            <p:cond delay="249"/>
                                          </p:stCondLst>
                                        </p:cTn>
                                        <p:tgtEl>
                                          <p:spTgt spid="81"/>
                                        </p:tgtEl>
                                        <p:attrNameLst>
                                          <p:attrName>style.visibility</p:attrName>
                                        </p:attrNameLst>
                                      </p:cBhvr>
                                      <p:to>
                                        <p:strVal val="hidden"/>
                                      </p:to>
                                    </p:set>
                                  </p:childTnLst>
                                </p:cTn>
                              </p:par>
                            </p:childTnLst>
                          </p:cTn>
                        </p:par>
                        <p:par>
                          <p:cTn id="127" fill="hold">
                            <p:stCondLst>
                              <p:cond delay="2250"/>
                            </p:stCondLst>
                            <p:childTnLst>
                              <p:par>
                                <p:cTn id="128" presetID="22" presetClass="exit" presetSubtype="2" fill="hold" grpId="1" nodeType="afterEffect">
                                  <p:stCondLst>
                                    <p:cond delay="0"/>
                                  </p:stCondLst>
                                  <p:childTnLst>
                                    <p:animEffect transition="out" filter="wipe(right)">
                                      <p:cBhvr>
                                        <p:cTn id="129" dur="250"/>
                                        <p:tgtEl>
                                          <p:spTgt spid="31"/>
                                        </p:tgtEl>
                                      </p:cBhvr>
                                    </p:animEffect>
                                    <p:set>
                                      <p:cBhvr>
                                        <p:cTn id="130" dur="1" fill="hold">
                                          <p:stCondLst>
                                            <p:cond delay="249"/>
                                          </p:stCondLst>
                                        </p:cTn>
                                        <p:tgtEl>
                                          <p:spTgt spid="31"/>
                                        </p:tgtEl>
                                        <p:attrNameLst>
                                          <p:attrName>style.visibility</p:attrName>
                                        </p:attrNameLst>
                                      </p:cBhvr>
                                      <p:to>
                                        <p:strVal val="hidden"/>
                                      </p:to>
                                    </p:set>
                                  </p:childTnLst>
                                </p:cTn>
                              </p:par>
                            </p:childTnLst>
                          </p:cTn>
                        </p:par>
                        <p:par>
                          <p:cTn id="131" fill="hold">
                            <p:stCondLst>
                              <p:cond delay="2500"/>
                            </p:stCondLst>
                            <p:childTnLst>
                              <p:par>
                                <p:cTn id="132" presetID="22" presetClass="exit" presetSubtype="2" fill="hold" grpId="1" nodeType="afterEffect">
                                  <p:stCondLst>
                                    <p:cond delay="0"/>
                                  </p:stCondLst>
                                  <p:childTnLst>
                                    <p:animEffect transition="out" filter="wipe(right)">
                                      <p:cBhvr>
                                        <p:cTn id="133" dur="250"/>
                                        <p:tgtEl>
                                          <p:spTgt spid="48"/>
                                        </p:tgtEl>
                                      </p:cBhvr>
                                    </p:animEffect>
                                    <p:set>
                                      <p:cBhvr>
                                        <p:cTn id="134" dur="1" fill="hold">
                                          <p:stCondLst>
                                            <p:cond delay="249"/>
                                          </p:stCondLst>
                                        </p:cTn>
                                        <p:tgtEl>
                                          <p:spTgt spid="48"/>
                                        </p:tgtEl>
                                        <p:attrNameLst>
                                          <p:attrName>style.visibility</p:attrName>
                                        </p:attrNameLst>
                                      </p:cBhvr>
                                      <p:to>
                                        <p:strVal val="hidden"/>
                                      </p:to>
                                    </p:set>
                                  </p:childTnLst>
                                </p:cTn>
                              </p:par>
                            </p:childTnLst>
                          </p:cTn>
                        </p:par>
                        <p:par>
                          <p:cTn id="135" fill="hold">
                            <p:stCondLst>
                              <p:cond delay="2750"/>
                            </p:stCondLst>
                            <p:childTnLst>
                              <p:par>
                                <p:cTn id="136" presetID="22" presetClass="exit" presetSubtype="2" fill="hold" grpId="1" nodeType="afterEffect">
                                  <p:stCondLst>
                                    <p:cond delay="0"/>
                                  </p:stCondLst>
                                  <p:childTnLst>
                                    <p:animEffect transition="out" filter="wipe(right)">
                                      <p:cBhvr>
                                        <p:cTn id="137" dur="250"/>
                                        <p:tgtEl>
                                          <p:spTgt spid="47"/>
                                        </p:tgtEl>
                                      </p:cBhvr>
                                    </p:animEffect>
                                    <p:set>
                                      <p:cBhvr>
                                        <p:cTn id="138" dur="1" fill="hold">
                                          <p:stCondLst>
                                            <p:cond delay="249"/>
                                          </p:stCondLst>
                                        </p:cTn>
                                        <p:tgtEl>
                                          <p:spTgt spid="47"/>
                                        </p:tgtEl>
                                        <p:attrNameLst>
                                          <p:attrName>style.visibility</p:attrName>
                                        </p:attrNameLst>
                                      </p:cBhvr>
                                      <p:to>
                                        <p:strVal val="hidden"/>
                                      </p:to>
                                    </p:set>
                                  </p:childTnLst>
                                </p:cTn>
                              </p:par>
                            </p:childTnLst>
                          </p:cTn>
                        </p:par>
                        <p:par>
                          <p:cTn id="139" fill="hold">
                            <p:stCondLst>
                              <p:cond delay="3000"/>
                            </p:stCondLst>
                            <p:childTnLst>
                              <p:par>
                                <p:cTn id="140" presetID="22" presetClass="exit" presetSubtype="2" fill="hold" nodeType="afterEffect">
                                  <p:stCondLst>
                                    <p:cond delay="0"/>
                                  </p:stCondLst>
                                  <p:childTnLst>
                                    <p:animEffect transition="out" filter="wipe(right)">
                                      <p:cBhvr>
                                        <p:cTn id="141" dur="250"/>
                                        <p:tgtEl>
                                          <p:spTgt spid="69"/>
                                        </p:tgtEl>
                                      </p:cBhvr>
                                    </p:animEffect>
                                    <p:set>
                                      <p:cBhvr>
                                        <p:cTn id="142" dur="1" fill="hold">
                                          <p:stCondLst>
                                            <p:cond delay="249"/>
                                          </p:stCondLst>
                                        </p:cTn>
                                        <p:tgtEl>
                                          <p:spTgt spid="69"/>
                                        </p:tgtEl>
                                        <p:attrNameLst>
                                          <p:attrName>style.visibility</p:attrName>
                                        </p:attrNameLst>
                                      </p:cBhvr>
                                      <p:to>
                                        <p:strVal val="hidden"/>
                                      </p:to>
                                    </p:set>
                                  </p:childTnLst>
                                </p:cTn>
                              </p:par>
                            </p:childTnLst>
                          </p:cTn>
                        </p:par>
                        <p:par>
                          <p:cTn id="143" fill="hold">
                            <p:stCondLst>
                              <p:cond delay="3250"/>
                            </p:stCondLst>
                            <p:childTnLst>
                              <p:par>
                                <p:cTn id="144" presetID="22" presetClass="exit" presetSubtype="2" fill="hold" grpId="1" nodeType="afterEffect">
                                  <p:stCondLst>
                                    <p:cond delay="0"/>
                                  </p:stCondLst>
                                  <p:childTnLst>
                                    <p:animEffect transition="out" filter="wipe(right)">
                                      <p:cBhvr>
                                        <p:cTn id="145" dur="250"/>
                                        <p:tgtEl>
                                          <p:spTgt spid="68"/>
                                        </p:tgtEl>
                                      </p:cBhvr>
                                    </p:animEffect>
                                    <p:set>
                                      <p:cBhvr>
                                        <p:cTn id="146" dur="1" fill="hold">
                                          <p:stCondLst>
                                            <p:cond delay="249"/>
                                          </p:stCondLst>
                                        </p:cTn>
                                        <p:tgtEl>
                                          <p:spTgt spid="68"/>
                                        </p:tgtEl>
                                        <p:attrNameLst>
                                          <p:attrName>style.visibility</p:attrName>
                                        </p:attrNameLst>
                                      </p:cBhvr>
                                      <p:to>
                                        <p:strVal val="hidden"/>
                                      </p:to>
                                    </p:set>
                                  </p:childTnLst>
                                </p:cTn>
                              </p:par>
                            </p:childTnLst>
                          </p:cTn>
                        </p:par>
                        <p:par>
                          <p:cTn id="147" fill="hold">
                            <p:stCondLst>
                              <p:cond delay="3500"/>
                            </p:stCondLst>
                            <p:childTnLst>
                              <p:par>
                                <p:cTn id="148" presetID="22" presetClass="exit" presetSubtype="2" fill="hold" nodeType="afterEffect">
                                  <p:stCondLst>
                                    <p:cond delay="0"/>
                                  </p:stCondLst>
                                  <p:childTnLst>
                                    <p:animEffect transition="out" filter="wipe(right)">
                                      <p:cBhvr>
                                        <p:cTn id="149" dur="250"/>
                                        <p:tgtEl>
                                          <p:spTgt spid="66"/>
                                        </p:tgtEl>
                                      </p:cBhvr>
                                    </p:animEffect>
                                    <p:set>
                                      <p:cBhvr>
                                        <p:cTn id="150" dur="1" fill="hold">
                                          <p:stCondLst>
                                            <p:cond delay="249"/>
                                          </p:stCondLst>
                                        </p:cTn>
                                        <p:tgtEl>
                                          <p:spTgt spid="66"/>
                                        </p:tgtEl>
                                        <p:attrNameLst>
                                          <p:attrName>style.visibility</p:attrName>
                                        </p:attrNameLst>
                                      </p:cBhvr>
                                      <p:to>
                                        <p:strVal val="hidden"/>
                                      </p:to>
                                    </p:set>
                                  </p:childTnLst>
                                </p:cTn>
                              </p:par>
                            </p:childTnLst>
                          </p:cTn>
                        </p:par>
                        <p:par>
                          <p:cTn id="151" fill="hold">
                            <p:stCondLst>
                              <p:cond delay="3750"/>
                            </p:stCondLst>
                            <p:childTnLst>
                              <p:par>
                                <p:cTn id="152" presetID="22" presetClass="exit" presetSubtype="2" fill="hold" grpId="1" nodeType="afterEffect">
                                  <p:stCondLst>
                                    <p:cond delay="0"/>
                                  </p:stCondLst>
                                  <p:childTnLst>
                                    <p:animEffect transition="out" filter="wipe(right)">
                                      <p:cBhvr>
                                        <p:cTn id="153" dur="250"/>
                                        <p:tgtEl>
                                          <p:spTgt spid="29"/>
                                        </p:tgtEl>
                                      </p:cBhvr>
                                    </p:animEffect>
                                    <p:set>
                                      <p:cBhvr>
                                        <p:cTn id="154" dur="1" fill="hold">
                                          <p:stCondLst>
                                            <p:cond delay="249"/>
                                          </p:stCondLst>
                                        </p:cTn>
                                        <p:tgtEl>
                                          <p:spTgt spid="29"/>
                                        </p:tgtEl>
                                        <p:attrNameLst>
                                          <p:attrName>style.visibility</p:attrName>
                                        </p:attrNameLst>
                                      </p:cBhvr>
                                      <p:to>
                                        <p:strVal val="hidden"/>
                                      </p:to>
                                    </p:set>
                                  </p:childTnLst>
                                </p:cTn>
                              </p:par>
                            </p:childTnLst>
                          </p:cTn>
                        </p:par>
                        <p:par>
                          <p:cTn id="155" fill="hold">
                            <p:stCondLst>
                              <p:cond delay="4000"/>
                            </p:stCondLst>
                            <p:childTnLst>
                              <p:par>
                                <p:cTn id="156" presetID="22" presetClass="exit" presetSubtype="2" fill="hold" grpId="1" nodeType="afterEffect">
                                  <p:stCondLst>
                                    <p:cond delay="0"/>
                                  </p:stCondLst>
                                  <p:childTnLst>
                                    <p:animEffect transition="out" filter="wipe(right)">
                                      <p:cBhvr>
                                        <p:cTn id="157" dur="250"/>
                                        <p:tgtEl>
                                          <p:spTgt spid="46"/>
                                        </p:tgtEl>
                                      </p:cBhvr>
                                    </p:animEffect>
                                    <p:set>
                                      <p:cBhvr>
                                        <p:cTn id="158" dur="1" fill="hold">
                                          <p:stCondLst>
                                            <p:cond delay="249"/>
                                          </p:stCondLst>
                                        </p:cTn>
                                        <p:tgtEl>
                                          <p:spTgt spid="46"/>
                                        </p:tgtEl>
                                        <p:attrNameLst>
                                          <p:attrName>style.visibility</p:attrName>
                                        </p:attrNameLst>
                                      </p:cBhvr>
                                      <p:to>
                                        <p:strVal val="hidden"/>
                                      </p:to>
                                    </p:set>
                                  </p:childTnLst>
                                </p:cTn>
                              </p:par>
                            </p:childTnLst>
                          </p:cTn>
                        </p:par>
                        <p:par>
                          <p:cTn id="159" fill="hold">
                            <p:stCondLst>
                              <p:cond delay="4250"/>
                            </p:stCondLst>
                            <p:childTnLst>
                              <p:par>
                                <p:cTn id="160" presetID="22" presetClass="exit" presetSubtype="2" fill="hold" grpId="1" nodeType="afterEffect">
                                  <p:stCondLst>
                                    <p:cond delay="0"/>
                                  </p:stCondLst>
                                  <p:childTnLst>
                                    <p:animEffect transition="out" filter="wipe(right)">
                                      <p:cBhvr>
                                        <p:cTn id="161" dur="250"/>
                                        <p:tgtEl>
                                          <p:spTgt spid="45"/>
                                        </p:tgtEl>
                                      </p:cBhvr>
                                    </p:animEffect>
                                    <p:set>
                                      <p:cBhvr>
                                        <p:cTn id="162" dur="1" fill="hold">
                                          <p:stCondLst>
                                            <p:cond delay="249"/>
                                          </p:stCondLst>
                                        </p:cTn>
                                        <p:tgtEl>
                                          <p:spTgt spid="45"/>
                                        </p:tgtEl>
                                        <p:attrNameLst>
                                          <p:attrName>style.visibility</p:attrName>
                                        </p:attrNameLst>
                                      </p:cBhvr>
                                      <p:to>
                                        <p:strVal val="hidden"/>
                                      </p:to>
                                    </p:set>
                                  </p:childTnLst>
                                </p:cTn>
                              </p:par>
                            </p:childTnLst>
                          </p:cTn>
                        </p:par>
                        <p:par>
                          <p:cTn id="163" fill="hold">
                            <p:stCondLst>
                              <p:cond delay="4500"/>
                            </p:stCondLst>
                            <p:childTnLst>
                              <p:par>
                                <p:cTn id="164" presetID="22" presetClass="exit" presetSubtype="2" fill="hold" nodeType="afterEffect">
                                  <p:stCondLst>
                                    <p:cond delay="0"/>
                                  </p:stCondLst>
                                  <p:childTnLst>
                                    <p:animEffect transition="out" filter="wipe(right)">
                                      <p:cBhvr>
                                        <p:cTn id="165" dur="250"/>
                                        <p:tgtEl>
                                          <p:spTgt spid="58"/>
                                        </p:tgtEl>
                                      </p:cBhvr>
                                    </p:animEffect>
                                    <p:set>
                                      <p:cBhvr>
                                        <p:cTn id="166" dur="1" fill="hold">
                                          <p:stCondLst>
                                            <p:cond delay="249"/>
                                          </p:stCondLst>
                                        </p:cTn>
                                        <p:tgtEl>
                                          <p:spTgt spid="58"/>
                                        </p:tgtEl>
                                        <p:attrNameLst>
                                          <p:attrName>style.visibility</p:attrName>
                                        </p:attrNameLst>
                                      </p:cBhvr>
                                      <p:to>
                                        <p:strVal val="hidden"/>
                                      </p:to>
                                    </p:set>
                                  </p:childTnLst>
                                </p:cTn>
                              </p:par>
                            </p:childTnLst>
                          </p:cTn>
                        </p:par>
                        <p:par>
                          <p:cTn id="167" fill="hold">
                            <p:stCondLst>
                              <p:cond delay="4750"/>
                            </p:stCondLst>
                            <p:childTnLst>
                              <p:par>
                                <p:cTn id="168" presetID="22" presetClass="exit" presetSubtype="2" fill="hold" nodeType="afterEffect">
                                  <p:stCondLst>
                                    <p:cond delay="0"/>
                                  </p:stCondLst>
                                  <p:childTnLst>
                                    <p:animEffect transition="out" filter="wipe(right)">
                                      <p:cBhvr>
                                        <p:cTn id="169" dur="250"/>
                                        <p:tgtEl>
                                          <p:spTgt spid="63"/>
                                        </p:tgtEl>
                                      </p:cBhvr>
                                    </p:animEffect>
                                    <p:set>
                                      <p:cBhvr>
                                        <p:cTn id="170" dur="1" fill="hold">
                                          <p:stCondLst>
                                            <p:cond delay="249"/>
                                          </p:stCondLst>
                                        </p:cTn>
                                        <p:tgtEl>
                                          <p:spTgt spid="63"/>
                                        </p:tgtEl>
                                        <p:attrNameLst>
                                          <p:attrName>style.visibility</p:attrName>
                                        </p:attrNameLst>
                                      </p:cBhvr>
                                      <p:to>
                                        <p:strVal val="hidden"/>
                                      </p:to>
                                    </p:set>
                                  </p:childTnLst>
                                </p:cTn>
                              </p:par>
                            </p:childTnLst>
                          </p:cTn>
                        </p:par>
                        <p:par>
                          <p:cTn id="171" fill="hold">
                            <p:stCondLst>
                              <p:cond delay="5000"/>
                            </p:stCondLst>
                            <p:childTnLst>
                              <p:par>
                                <p:cTn id="172" presetID="22" presetClass="exit" presetSubtype="2" fill="hold" grpId="1" nodeType="afterEffect">
                                  <p:stCondLst>
                                    <p:cond delay="0"/>
                                  </p:stCondLst>
                                  <p:childTnLst>
                                    <p:animEffect transition="out" filter="wipe(right)">
                                      <p:cBhvr>
                                        <p:cTn id="173" dur="250"/>
                                        <p:tgtEl>
                                          <p:spTgt spid="12"/>
                                        </p:tgtEl>
                                      </p:cBhvr>
                                    </p:animEffect>
                                    <p:set>
                                      <p:cBhvr>
                                        <p:cTn id="174" dur="1" fill="hold">
                                          <p:stCondLst>
                                            <p:cond delay="249"/>
                                          </p:stCondLst>
                                        </p:cTn>
                                        <p:tgtEl>
                                          <p:spTgt spid="12"/>
                                        </p:tgtEl>
                                        <p:attrNameLst>
                                          <p:attrName>style.visibility</p:attrName>
                                        </p:attrNameLst>
                                      </p:cBhvr>
                                      <p:to>
                                        <p:strVal val="hidden"/>
                                      </p:to>
                                    </p:set>
                                  </p:childTnLst>
                                </p:cTn>
                              </p:par>
                            </p:childTnLst>
                          </p:cTn>
                        </p:par>
                        <p:par>
                          <p:cTn id="175" fill="hold">
                            <p:stCondLst>
                              <p:cond delay="5250"/>
                            </p:stCondLst>
                            <p:childTnLst>
                              <p:par>
                                <p:cTn id="176" presetID="22" presetClass="exit" presetSubtype="2" fill="hold" grpId="1" nodeType="afterEffect">
                                  <p:stCondLst>
                                    <p:cond delay="0"/>
                                  </p:stCondLst>
                                  <p:childTnLst>
                                    <p:animEffect transition="out" filter="wipe(right)">
                                      <p:cBhvr>
                                        <p:cTn id="177" dur="250"/>
                                        <p:tgtEl>
                                          <p:spTgt spid="40"/>
                                        </p:tgtEl>
                                      </p:cBhvr>
                                    </p:animEffect>
                                    <p:set>
                                      <p:cBhvr>
                                        <p:cTn id="178" dur="1" fill="hold">
                                          <p:stCondLst>
                                            <p:cond delay="24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51" grpId="0" animBg="1"/>
      <p:bldP spid="51" grpId="1" animBg="1"/>
      <p:bldP spid="68" grpId="0"/>
      <p:bldP spid="68" grpId="1"/>
      <p:bldP spid="83" grpId="0"/>
      <p:bldP spid="83" grpId="1"/>
      <p:bldP spid="82" grpId="0"/>
      <p:bldP spid="82" grpId="1"/>
      <p:bldP spid="31" grpId="0" animBg="1"/>
      <p:bldP spid="31" grpId="1" animBg="1"/>
      <p:bldP spid="36" grpId="0" animBg="1"/>
      <p:bldP spid="36" grpId="1" animBg="1"/>
      <p:bldP spid="29" grpId="0" animBg="1"/>
      <p:bldP spid="29" grpId="1" animBg="1"/>
      <p:bldP spid="45" grpId="0" animBg="1"/>
      <p:bldP spid="45" grpId="1" animBg="1"/>
      <p:bldP spid="40" grpId="0" animBg="1"/>
      <p:bldP spid="40" grpId="1" animBg="1"/>
      <p:bldP spid="12" grpId="0" animBg="1"/>
      <p:bldP spid="1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AE139AF0-DA9F-12DE-9898-1D285632FF0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486F416-A1F3-9CD5-9393-AE337DCE884D}"/>
              </a:ext>
            </a:extLst>
          </p:cNvPr>
          <p:cNvGrpSpPr/>
          <p:nvPr/>
        </p:nvGrpSpPr>
        <p:grpSpPr>
          <a:xfrm>
            <a:off x="9134106" y="0"/>
            <a:ext cx="3244011" cy="6858000"/>
            <a:chOff x="9134106" y="0"/>
            <a:chExt cx="3244011" cy="6858000"/>
          </a:xfrm>
        </p:grpSpPr>
        <p:grpSp>
          <p:nvGrpSpPr>
            <p:cNvPr id="2" name="Group 1">
              <a:extLst>
                <a:ext uri="{FF2B5EF4-FFF2-40B4-BE49-F238E27FC236}">
                  <a16:creationId xmlns:a16="http://schemas.microsoft.com/office/drawing/2014/main" id="{9E9EF377-B05D-DC6E-278D-F764644A6517}"/>
                </a:ext>
              </a:extLst>
            </p:cNvPr>
            <p:cNvGrpSpPr/>
            <p:nvPr/>
          </p:nvGrpSpPr>
          <p:grpSpPr>
            <a:xfrm>
              <a:off x="9134106" y="0"/>
              <a:ext cx="3244011" cy="6858000"/>
              <a:chOff x="9134106" y="0"/>
              <a:chExt cx="3244011" cy="6858000"/>
            </a:xfrm>
          </p:grpSpPr>
          <p:grpSp>
            <p:nvGrpSpPr>
              <p:cNvPr id="52" name="Group 51">
                <a:extLst>
                  <a:ext uri="{FF2B5EF4-FFF2-40B4-BE49-F238E27FC236}">
                    <a16:creationId xmlns:a16="http://schemas.microsoft.com/office/drawing/2014/main" id="{18A4388F-AEA3-F967-442E-CC7392DC60DF}"/>
                  </a:ext>
                </a:extLst>
              </p:cNvPr>
              <p:cNvGrpSpPr/>
              <p:nvPr/>
            </p:nvGrpSpPr>
            <p:grpSpPr>
              <a:xfrm>
                <a:off x="9134106" y="0"/>
                <a:ext cx="3071087" cy="6858000"/>
                <a:chOff x="9134106" y="0"/>
                <a:chExt cx="3071087" cy="6858000"/>
              </a:xfrm>
            </p:grpSpPr>
            <p:sp>
              <p:nvSpPr>
                <p:cNvPr id="34" name="Rectangle 33">
                  <a:extLst>
                    <a:ext uri="{FF2B5EF4-FFF2-40B4-BE49-F238E27FC236}">
                      <a16:creationId xmlns:a16="http://schemas.microsoft.com/office/drawing/2014/main" id="{F6C07ACB-1939-8CCA-19C3-C6780B06AAEB}"/>
                    </a:ext>
                  </a:extLst>
                </p:cNvPr>
                <p:cNvSpPr/>
                <p:nvPr/>
              </p:nvSpPr>
              <p:spPr>
                <a:xfrm>
                  <a:off x="9134106" y="0"/>
                  <a:ext cx="3071087" cy="6858000"/>
                </a:xfrm>
                <a:prstGeom prst="rect">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FEAA49EA-5A70-15DB-99D1-62B23A735A08}"/>
                    </a:ext>
                  </a:extLst>
                </p:cNvPr>
                <p:cNvSpPr txBox="1"/>
                <p:nvPr/>
              </p:nvSpPr>
              <p:spPr>
                <a:xfrm>
                  <a:off x="9331386" y="2800172"/>
                  <a:ext cx="2676525" cy="2431435"/>
                </a:xfrm>
                <a:prstGeom prst="rect">
                  <a:avLst/>
                </a:prstGeom>
                <a:noFill/>
              </p:spPr>
              <p:txBody>
                <a:bodyPr wrap="square" rtlCol="0">
                  <a:spAutoFit/>
                </a:bodyPr>
                <a:lstStyle/>
                <a:p>
                  <a:pPr algn="ctr"/>
                  <a:r>
                    <a:rPr lang="en-US" sz="2000" b="1" dirty="0">
                      <a:solidFill>
                        <a:schemeClr val="bg1"/>
                      </a:solidFill>
                    </a:rPr>
                    <a:t>Master of Science in Data Analytics</a:t>
                  </a:r>
                </a:p>
                <a:p>
                  <a:endParaRPr lang="en-US" dirty="0"/>
                </a:p>
                <a:p>
                  <a:endParaRPr lang="en-US" dirty="0"/>
                </a:p>
                <a:p>
                  <a:endParaRPr lang="en-US" dirty="0"/>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200" dirty="0">
                    <a:solidFill>
                      <a:schemeClr val="bg1"/>
                    </a:solidFill>
                  </a:endParaRPr>
                </a:p>
              </p:txBody>
            </p:sp>
          </p:grpSp>
          <p:sp>
            <p:nvSpPr>
              <p:cNvPr id="53" name="Isosceles Triangle 52">
                <a:extLst>
                  <a:ext uri="{FF2B5EF4-FFF2-40B4-BE49-F238E27FC236}">
                    <a16:creationId xmlns:a16="http://schemas.microsoft.com/office/drawing/2014/main" id="{5BF645E5-FF02-80AA-C3C1-682CF9A731D1}"/>
                  </a:ext>
                </a:extLst>
              </p:cNvPr>
              <p:cNvSpPr/>
              <p:nvPr/>
            </p:nvSpPr>
            <p:spPr>
              <a:xfrm rot="5400000">
                <a:off x="12043637" y="1409962"/>
                <a:ext cx="482844" cy="186117"/>
              </a:xfrm>
              <a:prstGeom prst="triangle">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logo of a university&#10;&#10;AI-generated content may be incorrect.">
              <a:extLst>
                <a:ext uri="{FF2B5EF4-FFF2-40B4-BE49-F238E27FC236}">
                  <a16:creationId xmlns:a16="http://schemas.microsoft.com/office/drawing/2014/main" id="{82FE0AF0-4F47-4106-DC7C-8AEF90A4E6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35" b="96621" l="1534" r="96856">
                          <a14:foregroundMark x1="25077" y1="20046" x2="27991" y2="15054"/>
                          <a14:foregroundMark x1="29294" y1="17204" x2="33129" y2="11598"/>
                          <a14:foregroundMark x1="28758" y1="5684" x2="35276" y2="18356"/>
                          <a14:foregroundMark x1="21472" y1="10061" x2="10123" y2="21813"/>
                          <a14:foregroundMark x1="11656" y1="24270" x2="21856" y2="32565"/>
                          <a14:foregroundMark x1="18175" y1="20430" x2="26457" y2="13134"/>
                          <a14:foregroundMark x1="19172" y1="21429" x2="22393" y2="23502"/>
                          <a14:foregroundMark x1="22239" y1="21582" x2="14571" y2="27343"/>
                          <a14:foregroundMark x1="15491" y1="25422" x2="10276" y2="34101"/>
                          <a14:foregroundMark x1="10276" y1="34101" x2="10660" y2="60676"/>
                          <a14:foregroundMark x1="10660" y1="60676" x2="8972" y2="46774"/>
                          <a14:foregroundMark x1="8972" y1="46774" x2="12577" y2="73425"/>
                          <a14:foregroundMark x1="12577" y1="73425" x2="42791" y2="93779"/>
                          <a14:foregroundMark x1="42791" y1="93779" x2="57745" y2="94393"/>
                          <a14:foregroundMark x1="57745" y1="94393" x2="66258" y2="85714"/>
                          <a14:foregroundMark x1="66258" y1="85714" x2="76764" y2="82796"/>
                          <a14:foregroundMark x1="76764" y1="82796" x2="90031" y2="69355"/>
                          <a14:foregroundMark x1="90031" y1="69355" x2="92331" y2="44009"/>
                          <a14:foregroundMark x1="92331" y1="44009" x2="87883" y2="35177"/>
                          <a14:foregroundMark x1="87883" y1="35177" x2="86963" y2="23502"/>
                          <a14:foregroundMark x1="86963" y1="23502" x2="84816" y2="33794"/>
                          <a14:foregroundMark x1="84816" y1="33794" x2="88650" y2="44624"/>
                          <a14:foregroundMark x1="88650" y1="44624" x2="86426" y2="31106"/>
                          <a14:foregroundMark x1="86426" y1="31106" x2="74847" y2="15284"/>
                          <a14:foregroundMark x1="74847" y1="15284" x2="62807" y2="9370"/>
                          <a14:foregroundMark x1="62807" y1="9370" x2="48160" y2="8449"/>
                          <a14:foregroundMark x1="48160" y1="8449" x2="61196" y2="7450"/>
                          <a14:foregroundMark x1="61196" y1="7450" x2="31595" y2="10445"/>
                          <a14:foregroundMark x1="31595" y1="10445" x2="51917" y2="6068"/>
                          <a14:foregroundMark x1="51917" y1="6068" x2="56135" y2="10829"/>
                          <a14:foregroundMark x1="59969" y1="21198" x2="46779" y2="22811"/>
                          <a14:foregroundMark x1="46779" y1="22811" x2="35890" y2="40707"/>
                          <a14:foregroundMark x1="35890" y1="40707" x2="49003" y2="58525"/>
                          <a14:foregroundMark x1="49003" y1="58525" x2="54678" y2="73041"/>
                          <a14:foregroundMark x1="54678" y1="73041" x2="69785" y2="50000"/>
                          <a14:foregroundMark x1="69785" y1="50000" x2="54908" y2="37865"/>
                          <a14:foregroundMark x1="54908" y1="37865" x2="29371" y2="30184"/>
                          <a14:foregroundMark x1="29371" y1="30184" x2="74923" y2="37634"/>
                          <a14:foregroundMark x1="74923" y1="37634" x2="76840" y2="55760"/>
                          <a14:foregroundMark x1="76840" y1="55760" x2="77607" y2="57450"/>
                          <a14:foregroundMark x1="53067" y1="90860" x2="43558" y2="94777"/>
                          <a14:foregroundMark x1="43558" y1="94777" x2="51764" y2="87404"/>
                          <a14:foregroundMark x1="51764" y1="87404" x2="62193" y2="94931"/>
                          <a14:foregroundMark x1="62193" y1="94931" x2="69555" y2="93395"/>
                          <a14:foregroundMark x1="5368" y1="57066" x2="5445" y2="67742"/>
                          <a14:foregroundMark x1="5445" y1="67742" x2="1610" y2="45929"/>
                          <a14:foregroundMark x1="1610" y1="45929" x2="4218" y2="34793"/>
                          <a14:foregroundMark x1="4218" y1="34793" x2="7209" y2="57220"/>
                          <a14:foregroundMark x1="7209" y1="57220" x2="8972" y2="52074"/>
                          <a14:foregroundMark x1="5521" y1="52074" x2="5752" y2="44624"/>
                          <a14:foregroundMark x1="1687" y1="52842" x2="3451" y2="47696"/>
                          <a14:foregroundMark x1="92945" y1="39247" x2="96856" y2="60369"/>
                          <a14:foregroundMark x1="96856" y1="60369" x2="93482" y2="65131"/>
                          <a14:foregroundMark x1="52301" y1="2611" x2="46779" y2="3763"/>
                          <a14:foregroundMark x1="48313" y1="96621" x2="53221" y2="95469"/>
                          <a14:backgroundMark x1="11273" y1="6452" x2="11273" y2="6452"/>
                          <a14:backgroundMark x1="16258" y1="7373" x2="8972" y2="11214"/>
                        </a14:backgroundRemoval>
                      </a14:imgEffect>
                    </a14:imgLayer>
                  </a14:imgProps>
                </a:ext>
                <a:ext uri="{28A0092B-C50C-407E-A947-70E740481C1C}">
                  <a14:useLocalDpi xmlns:a14="http://schemas.microsoft.com/office/drawing/2010/main" val="0"/>
                </a:ext>
              </a:extLst>
            </a:blip>
            <a:stretch>
              <a:fillRect/>
            </a:stretch>
          </p:blipFill>
          <p:spPr>
            <a:xfrm>
              <a:off x="9519811" y="506760"/>
              <a:ext cx="2299677" cy="2296150"/>
            </a:xfrm>
            <a:prstGeom prst="rect">
              <a:avLst/>
            </a:prstGeom>
          </p:spPr>
        </p:pic>
      </p:grpSp>
      <p:grpSp>
        <p:nvGrpSpPr>
          <p:cNvPr id="6" name="Group 5">
            <a:extLst>
              <a:ext uri="{FF2B5EF4-FFF2-40B4-BE49-F238E27FC236}">
                <a16:creationId xmlns:a16="http://schemas.microsoft.com/office/drawing/2014/main" id="{A9E36D7B-21BF-23F4-1547-EF447B06B11C}"/>
              </a:ext>
            </a:extLst>
          </p:cNvPr>
          <p:cNvGrpSpPr/>
          <p:nvPr/>
        </p:nvGrpSpPr>
        <p:grpSpPr>
          <a:xfrm>
            <a:off x="6063019" y="0"/>
            <a:ext cx="3233379" cy="6858000"/>
            <a:chOff x="6063019" y="0"/>
            <a:chExt cx="3233379" cy="6858000"/>
          </a:xfrm>
          <a:effectLst>
            <a:outerShdw blurRad="50800" dist="38100" algn="l" rotWithShape="0">
              <a:prstClr val="black">
                <a:alpha val="40000"/>
              </a:prstClr>
            </a:outerShdw>
          </a:effectLst>
        </p:grpSpPr>
        <p:grpSp>
          <p:nvGrpSpPr>
            <p:cNvPr id="3" name="Group 2">
              <a:extLst>
                <a:ext uri="{FF2B5EF4-FFF2-40B4-BE49-F238E27FC236}">
                  <a16:creationId xmlns:a16="http://schemas.microsoft.com/office/drawing/2014/main" id="{FE96D1EE-E570-4F65-F929-174440483A67}"/>
                </a:ext>
              </a:extLst>
            </p:cNvPr>
            <p:cNvGrpSpPr/>
            <p:nvPr/>
          </p:nvGrpSpPr>
          <p:grpSpPr>
            <a:xfrm>
              <a:off x="6063019" y="0"/>
              <a:ext cx="3233379" cy="6858000"/>
              <a:chOff x="6063019" y="0"/>
              <a:chExt cx="3233379" cy="6858000"/>
            </a:xfrm>
          </p:grpSpPr>
          <p:sp>
            <p:nvSpPr>
              <p:cNvPr id="33" name="Rectangle 32">
                <a:extLst>
                  <a:ext uri="{FF2B5EF4-FFF2-40B4-BE49-F238E27FC236}">
                    <a16:creationId xmlns:a16="http://schemas.microsoft.com/office/drawing/2014/main" id="{358962F2-FF85-2F5C-A290-8DE47F4B8371}"/>
                  </a:ext>
                </a:extLst>
              </p:cNvPr>
              <p:cNvSpPr/>
              <p:nvPr/>
            </p:nvSpPr>
            <p:spPr>
              <a:xfrm>
                <a:off x="6063019" y="0"/>
                <a:ext cx="3071087"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EB196DD9-5E6C-BA5A-20CD-04919F562CC4}"/>
                  </a:ext>
                </a:extLst>
              </p:cNvPr>
              <p:cNvSpPr txBox="1"/>
              <p:nvPr/>
            </p:nvSpPr>
            <p:spPr>
              <a:xfrm>
                <a:off x="6119825" y="2800172"/>
                <a:ext cx="2990456" cy="2431435"/>
              </a:xfrm>
              <a:prstGeom prst="rect">
                <a:avLst/>
              </a:prstGeom>
              <a:noFill/>
            </p:spPr>
            <p:txBody>
              <a:bodyPr wrap="square" rtlCol="0">
                <a:spAutoFit/>
              </a:bodyPr>
              <a:lstStyle/>
              <a:p>
                <a:pPr algn="ctr"/>
                <a:r>
                  <a:rPr lang="en-US" sz="2000" b="1" dirty="0">
                    <a:solidFill>
                      <a:schemeClr val="bg1"/>
                    </a:solidFill>
                  </a:rPr>
                  <a:t>Google Data Analytics Professional Certificate</a:t>
                </a:r>
              </a:p>
              <a:p>
                <a:endParaRPr lang="en-US" dirty="0"/>
              </a:p>
              <a:p>
                <a:endParaRPr lang="en-US" dirty="0"/>
              </a:p>
              <a:p>
                <a:endParaRPr lang="en-US" dirty="0"/>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6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200" dirty="0">
                  <a:solidFill>
                    <a:schemeClr val="bg1"/>
                  </a:solidFill>
                </a:endParaRPr>
              </a:p>
            </p:txBody>
          </p:sp>
          <p:sp>
            <p:nvSpPr>
              <p:cNvPr id="43" name="Isosceles Triangle 42">
                <a:extLst>
                  <a:ext uri="{FF2B5EF4-FFF2-40B4-BE49-F238E27FC236}">
                    <a16:creationId xmlns:a16="http://schemas.microsoft.com/office/drawing/2014/main" id="{D4AC1129-755C-506C-7185-EC842FFBA153}"/>
                  </a:ext>
                </a:extLst>
              </p:cNvPr>
              <p:cNvSpPr/>
              <p:nvPr/>
            </p:nvSpPr>
            <p:spPr>
              <a:xfrm rot="5400000">
                <a:off x="8961918" y="1409964"/>
                <a:ext cx="482844" cy="186117"/>
              </a:xfrm>
              <a:prstGeom prst="triangle">
                <a:avLst/>
              </a:prstGeom>
              <a:solidFill>
                <a:srgbClr val="215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A colorful letter g on a black background&#10;&#10;AI-generated content may be incorrect.">
              <a:extLst>
                <a:ext uri="{FF2B5EF4-FFF2-40B4-BE49-F238E27FC236}">
                  <a16:creationId xmlns:a16="http://schemas.microsoft.com/office/drawing/2014/main" id="{272FB6A6-DD19-BDDA-1CAB-13903FA11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830" y="397530"/>
              <a:ext cx="2441331" cy="2475828"/>
            </a:xfrm>
            <a:prstGeom prst="rect">
              <a:avLst/>
            </a:prstGeom>
          </p:spPr>
        </p:pic>
      </p:grpSp>
      <p:grpSp>
        <p:nvGrpSpPr>
          <p:cNvPr id="7" name="Group 6">
            <a:extLst>
              <a:ext uri="{FF2B5EF4-FFF2-40B4-BE49-F238E27FC236}">
                <a16:creationId xmlns:a16="http://schemas.microsoft.com/office/drawing/2014/main" id="{A6C8457A-D8A7-64A4-3FA8-17A6C127737A}"/>
              </a:ext>
            </a:extLst>
          </p:cNvPr>
          <p:cNvGrpSpPr/>
          <p:nvPr/>
        </p:nvGrpSpPr>
        <p:grpSpPr>
          <a:xfrm>
            <a:off x="3024913" y="0"/>
            <a:ext cx="3211773" cy="6858000"/>
            <a:chOff x="3024913" y="0"/>
            <a:chExt cx="3211773" cy="6858000"/>
          </a:xfrm>
        </p:grpSpPr>
        <p:grpSp>
          <p:nvGrpSpPr>
            <p:cNvPr id="50" name="Group 49">
              <a:extLst>
                <a:ext uri="{FF2B5EF4-FFF2-40B4-BE49-F238E27FC236}">
                  <a16:creationId xmlns:a16="http://schemas.microsoft.com/office/drawing/2014/main" id="{EF23F89D-C776-6DC4-D557-D66550FDE989}"/>
                </a:ext>
              </a:extLst>
            </p:cNvPr>
            <p:cNvGrpSpPr/>
            <p:nvPr/>
          </p:nvGrpSpPr>
          <p:grpSpPr>
            <a:xfrm>
              <a:off x="3024913" y="0"/>
              <a:ext cx="3211773" cy="6858000"/>
              <a:chOff x="3024913" y="0"/>
              <a:chExt cx="3211773" cy="6858000"/>
            </a:xfrm>
          </p:grpSpPr>
          <p:sp>
            <p:nvSpPr>
              <p:cNvPr id="32" name="Rectangle 31">
                <a:extLst>
                  <a:ext uri="{FF2B5EF4-FFF2-40B4-BE49-F238E27FC236}">
                    <a16:creationId xmlns:a16="http://schemas.microsoft.com/office/drawing/2014/main" id="{BB280729-4B3B-D941-69F9-0A0DB4068479}"/>
                  </a:ext>
                </a:extLst>
              </p:cNvPr>
              <p:cNvSpPr/>
              <p:nvPr/>
            </p:nvSpPr>
            <p:spPr>
              <a:xfrm>
                <a:off x="3024913" y="0"/>
                <a:ext cx="3071087" cy="6858000"/>
              </a:xfrm>
              <a:prstGeom prst="rect">
                <a:avLst/>
              </a:prstGeom>
              <a:solidFill>
                <a:schemeClr val="tx2">
                  <a:lumMod val="90000"/>
                  <a:lumOff val="1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FF610B45-442D-E866-6F23-470812A982B3}"/>
                  </a:ext>
                </a:extLst>
              </p:cNvPr>
              <p:cNvSpPr txBox="1"/>
              <p:nvPr/>
            </p:nvSpPr>
            <p:spPr>
              <a:xfrm>
                <a:off x="3094913" y="2800172"/>
                <a:ext cx="2955656" cy="2616101"/>
              </a:xfrm>
              <a:prstGeom prst="rect">
                <a:avLst/>
              </a:prstGeom>
              <a:noFill/>
            </p:spPr>
            <p:txBody>
              <a:bodyPr wrap="square" rtlCol="0">
                <a:spAutoFit/>
              </a:bodyPr>
              <a:lstStyle/>
              <a:p>
                <a:pPr algn="ctr"/>
                <a:r>
                  <a:rPr lang="en-US" sz="2000" b="1" dirty="0">
                    <a:solidFill>
                      <a:schemeClr val="bg1"/>
                    </a:solidFill>
                  </a:rPr>
                  <a:t>CS50b</a:t>
                </a:r>
              </a:p>
              <a:p>
                <a:pPr algn="ctr"/>
                <a:r>
                  <a:rPr lang="en-US" sz="2000" b="1" dirty="0">
                    <a:solidFill>
                      <a:schemeClr val="bg1"/>
                    </a:solidFill>
                  </a:rPr>
                  <a:t>Computer Science for </a:t>
                </a:r>
              </a:p>
              <a:p>
                <a:pPr algn="ctr"/>
                <a:r>
                  <a:rPr lang="en-US" sz="2000" b="1" dirty="0">
                    <a:solidFill>
                      <a:schemeClr val="bg1"/>
                    </a:solidFill>
                  </a:rPr>
                  <a:t>Business Professionals</a:t>
                </a:r>
              </a:p>
              <a:p>
                <a:endParaRPr lang="en-US" dirty="0"/>
              </a:p>
              <a:p>
                <a:endParaRPr lang="en-US" sz="1600" dirty="0"/>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endParaRPr lang="en-US" sz="1600" dirty="0">
                  <a:solidFill>
                    <a:schemeClr val="bg1"/>
                  </a:solidFill>
                </a:endParaRPr>
              </a:p>
              <a:p>
                <a:endParaRPr lang="en-US" sz="1200" dirty="0">
                  <a:solidFill>
                    <a:schemeClr val="bg1"/>
                  </a:solidFill>
                </a:endParaRPr>
              </a:p>
            </p:txBody>
          </p:sp>
          <p:sp>
            <p:nvSpPr>
              <p:cNvPr id="42" name="Isosceles Triangle 41">
                <a:extLst>
                  <a:ext uri="{FF2B5EF4-FFF2-40B4-BE49-F238E27FC236}">
                    <a16:creationId xmlns:a16="http://schemas.microsoft.com/office/drawing/2014/main" id="{163C14E1-591A-F466-FF8A-50FC842784A5}"/>
                  </a:ext>
                </a:extLst>
              </p:cNvPr>
              <p:cNvSpPr/>
              <p:nvPr/>
            </p:nvSpPr>
            <p:spPr>
              <a:xfrm rot="5400000">
                <a:off x="5902206" y="1409963"/>
                <a:ext cx="482844" cy="186117"/>
              </a:xfrm>
              <a:prstGeom prst="triangle">
                <a:avLst/>
              </a:prstGeom>
              <a:solidFill>
                <a:srgbClr val="163E64"/>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red shield with white text and gold leaves on a black background&#10;&#10;AI-generated content may be incorrect.">
              <a:extLst>
                <a:ext uri="{FF2B5EF4-FFF2-40B4-BE49-F238E27FC236}">
                  <a16:creationId xmlns:a16="http://schemas.microsoft.com/office/drawing/2014/main" id="{89577FB5-33FD-DC87-98CE-AC344917E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1468" y="506761"/>
              <a:ext cx="2389124" cy="2293412"/>
            </a:xfrm>
            <a:prstGeom prst="rect">
              <a:avLst/>
            </a:prstGeom>
          </p:spPr>
        </p:pic>
      </p:grpSp>
      <p:grpSp>
        <p:nvGrpSpPr>
          <p:cNvPr id="87" name="Group 86">
            <a:extLst>
              <a:ext uri="{FF2B5EF4-FFF2-40B4-BE49-F238E27FC236}">
                <a16:creationId xmlns:a16="http://schemas.microsoft.com/office/drawing/2014/main" id="{B25C30B9-E6A0-51FF-694C-26520870D5CB}"/>
              </a:ext>
            </a:extLst>
          </p:cNvPr>
          <p:cNvGrpSpPr/>
          <p:nvPr/>
        </p:nvGrpSpPr>
        <p:grpSpPr>
          <a:xfrm>
            <a:off x="0" y="0"/>
            <a:ext cx="3224223" cy="6858000"/>
            <a:chOff x="-13193" y="0"/>
            <a:chExt cx="3224223" cy="6858000"/>
          </a:xfrm>
        </p:grpSpPr>
        <p:sp>
          <p:nvSpPr>
            <p:cNvPr id="88" name="Rectangle 87">
              <a:extLst>
                <a:ext uri="{FF2B5EF4-FFF2-40B4-BE49-F238E27FC236}">
                  <a16:creationId xmlns:a16="http://schemas.microsoft.com/office/drawing/2014/main" id="{3616A21F-AD71-F7A9-A710-8801002AF611}"/>
                </a:ext>
              </a:extLst>
            </p:cNvPr>
            <p:cNvSpPr/>
            <p:nvPr/>
          </p:nvSpPr>
          <p:spPr>
            <a:xfrm>
              <a:off x="-13193" y="0"/>
              <a:ext cx="3071087" cy="6858000"/>
            </a:xfrm>
            <a:prstGeom prst="rect">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1629AD9D-0549-A3E1-5CD3-1127C9BD8E70}"/>
                </a:ext>
              </a:extLst>
            </p:cNvPr>
            <p:cNvSpPr txBox="1"/>
            <p:nvPr/>
          </p:nvSpPr>
          <p:spPr>
            <a:xfrm>
              <a:off x="19789" y="2800172"/>
              <a:ext cx="2968106" cy="707886"/>
            </a:xfrm>
            <a:prstGeom prst="rect">
              <a:avLst/>
            </a:prstGeom>
            <a:noFill/>
          </p:spPr>
          <p:txBody>
            <a:bodyPr wrap="square" rtlCol="0">
              <a:spAutoFit/>
            </a:bodyPr>
            <a:lstStyle/>
            <a:p>
              <a:pPr algn="ctr"/>
              <a:r>
                <a:rPr lang="en-US" sz="2000" b="1" dirty="0">
                  <a:solidFill>
                    <a:schemeClr val="bg1"/>
                  </a:solidFill>
                </a:rPr>
                <a:t>Bachelor of Science </a:t>
              </a:r>
            </a:p>
            <a:p>
              <a:pPr algn="ctr"/>
              <a:r>
                <a:rPr lang="en-US" sz="2000" b="1" dirty="0">
                  <a:solidFill>
                    <a:schemeClr val="bg1"/>
                  </a:solidFill>
                </a:rPr>
                <a:t>in Psychology</a:t>
              </a:r>
            </a:p>
          </p:txBody>
        </p:sp>
        <p:pic>
          <p:nvPicPr>
            <p:cNvPr id="90" name="Picture 89" descr="A red logo with white outline&#10;&#10;AI-generated content may be incorrect.">
              <a:extLst>
                <a:ext uri="{FF2B5EF4-FFF2-40B4-BE49-F238E27FC236}">
                  <a16:creationId xmlns:a16="http://schemas.microsoft.com/office/drawing/2014/main" id="{5EF03A6B-F9EE-1763-3FD6-225E5AE1FC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846" y="506760"/>
              <a:ext cx="2385169" cy="2175943"/>
            </a:xfrm>
            <a:prstGeom prst="rect">
              <a:avLst/>
            </a:prstGeom>
          </p:spPr>
        </p:pic>
        <p:sp>
          <p:nvSpPr>
            <p:cNvPr id="91" name="Isosceles Triangle 90">
              <a:extLst>
                <a:ext uri="{FF2B5EF4-FFF2-40B4-BE49-F238E27FC236}">
                  <a16:creationId xmlns:a16="http://schemas.microsoft.com/office/drawing/2014/main" id="{D3303967-AD0C-2875-1A2E-4E632EFFEA3E}"/>
                </a:ext>
              </a:extLst>
            </p:cNvPr>
            <p:cNvSpPr/>
            <p:nvPr/>
          </p:nvSpPr>
          <p:spPr>
            <a:xfrm rot="5400000">
              <a:off x="2876550" y="1409964"/>
              <a:ext cx="482844" cy="186117"/>
            </a:xfrm>
            <a:prstGeom prst="triangle">
              <a:avLst/>
            </a:prstGeom>
            <a:solidFill>
              <a:srgbClr val="0B304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7362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E18024DE-B391-040E-D21E-8C2BF550CE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57FBA2F-1B7A-C90B-5B04-E7D3E0053091}"/>
              </a:ext>
            </a:extLst>
          </p:cNvPr>
          <p:cNvGrpSpPr/>
          <p:nvPr/>
        </p:nvGrpSpPr>
        <p:grpSpPr>
          <a:xfrm>
            <a:off x="-3780932" y="0"/>
            <a:ext cx="3244011" cy="6858000"/>
            <a:chOff x="9134106" y="0"/>
            <a:chExt cx="3244011" cy="6858000"/>
          </a:xfrm>
        </p:grpSpPr>
        <p:grpSp>
          <p:nvGrpSpPr>
            <p:cNvPr id="2" name="Group 1">
              <a:extLst>
                <a:ext uri="{FF2B5EF4-FFF2-40B4-BE49-F238E27FC236}">
                  <a16:creationId xmlns:a16="http://schemas.microsoft.com/office/drawing/2014/main" id="{8A382671-2FF5-EE8D-BE99-4EA8A9A0EC19}"/>
                </a:ext>
              </a:extLst>
            </p:cNvPr>
            <p:cNvGrpSpPr/>
            <p:nvPr/>
          </p:nvGrpSpPr>
          <p:grpSpPr>
            <a:xfrm>
              <a:off x="9134106" y="0"/>
              <a:ext cx="3244011" cy="6858000"/>
              <a:chOff x="9134106" y="0"/>
              <a:chExt cx="3244011" cy="6858000"/>
            </a:xfrm>
          </p:grpSpPr>
          <p:grpSp>
            <p:nvGrpSpPr>
              <p:cNvPr id="52" name="Group 51">
                <a:extLst>
                  <a:ext uri="{FF2B5EF4-FFF2-40B4-BE49-F238E27FC236}">
                    <a16:creationId xmlns:a16="http://schemas.microsoft.com/office/drawing/2014/main" id="{47B87D65-B173-D764-B0B1-6BA3A03DFC85}"/>
                  </a:ext>
                </a:extLst>
              </p:cNvPr>
              <p:cNvGrpSpPr/>
              <p:nvPr/>
            </p:nvGrpSpPr>
            <p:grpSpPr>
              <a:xfrm>
                <a:off x="9134106" y="0"/>
                <a:ext cx="3071087" cy="6858000"/>
                <a:chOff x="9134106" y="0"/>
                <a:chExt cx="3071087" cy="6858000"/>
              </a:xfrm>
            </p:grpSpPr>
            <p:sp>
              <p:nvSpPr>
                <p:cNvPr id="34" name="Rectangle 33">
                  <a:extLst>
                    <a:ext uri="{FF2B5EF4-FFF2-40B4-BE49-F238E27FC236}">
                      <a16:creationId xmlns:a16="http://schemas.microsoft.com/office/drawing/2014/main" id="{77288832-627F-F057-4562-0FE327C2DA41}"/>
                    </a:ext>
                  </a:extLst>
                </p:cNvPr>
                <p:cNvSpPr/>
                <p:nvPr/>
              </p:nvSpPr>
              <p:spPr>
                <a:xfrm>
                  <a:off x="9134106" y="0"/>
                  <a:ext cx="3071087" cy="6858000"/>
                </a:xfrm>
                <a:prstGeom prst="rect">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878AB7D-82E1-7B44-4DF3-F2105B43D4DB}"/>
                    </a:ext>
                  </a:extLst>
                </p:cNvPr>
                <p:cNvSpPr txBox="1"/>
                <p:nvPr/>
              </p:nvSpPr>
              <p:spPr>
                <a:xfrm>
                  <a:off x="9331386" y="2800172"/>
                  <a:ext cx="2676525" cy="3447098"/>
                </a:xfrm>
                <a:prstGeom prst="rect">
                  <a:avLst/>
                </a:prstGeom>
                <a:noFill/>
              </p:spPr>
              <p:txBody>
                <a:bodyPr wrap="square" rtlCol="0">
                  <a:spAutoFit/>
                </a:bodyPr>
                <a:lstStyle/>
                <a:p>
                  <a:pPr algn="ctr"/>
                  <a:r>
                    <a:rPr lang="en-US" sz="2000" b="1" dirty="0">
                      <a:solidFill>
                        <a:schemeClr val="bg1"/>
                      </a:solidFill>
                    </a:rPr>
                    <a:t>Master of Science in Data Analytics</a:t>
                  </a:r>
                </a:p>
                <a:p>
                  <a:endParaRPr lang="en-US" dirty="0"/>
                </a:p>
                <a:p>
                  <a:endParaRPr lang="en-US" dirty="0"/>
                </a:p>
                <a:p>
                  <a:endParaRPr lang="en-US" dirty="0"/>
                </a:p>
                <a:p>
                  <a:pPr marL="171450" indent="-171450">
                    <a:buFont typeface="Arial" panose="020B0604020202020204" pitchFamily="34" charset="0"/>
                    <a:buChar char="•"/>
                  </a:pPr>
                  <a:r>
                    <a:rPr lang="en-US" sz="1600" dirty="0">
                      <a:solidFill>
                        <a:schemeClr val="bg1"/>
                      </a:solidFill>
                    </a:rPr>
                    <a:t>Worked in the mental health field for 10 years.</a:t>
                  </a:r>
                </a:p>
                <a:p>
                  <a:pPr marL="171450" indent="-171450">
                    <a:buFont typeface="Arial" panose="020B0604020202020204" pitchFamily="34" charset="0"/>
                    <a:buChar char="•"/>
                  </a:pPr>
                  <a:r>
                    <a:rPr lang="en-US" sz="1600" dirty="0">
                      <a:solidFill>
                        <a:schemeClr val="bg1"/>
                      </a:solidFill>
                    </a:rPr>
                    <a:t>Didn’t like the schedule.</a:t>
                  </a:r>
                </a:p>
                <a:p>
                  <a:pPr marL="171450" indent="-171450">
                    <a:buFont typeface="Arial" panose="020B0604020202020204" pitchFamily="34" charset="0"/>
                    <a:buChar char="•"/>
                  </a:pPr>
                  <a:r>
                    <a:rPr lang="en-US" sz="1600" dirty="0">
                      <a:solidFill>
                        <a:schemeClr val="bg1"/>
                      </a:solidFill>
                    </a:rPr>
                    <a:t>Very limited options for advancement in a career.</a:t>
                  </a:r>
                </a:p>
                <a:p>
                  <a:pPr marL="171450" indent="-171450">
                    <a:buFont typeface="Arial" panose="020B0604020202020204" pitchFamily="34" charset="0"/>
                    <a:buChar char="•"/>
                  </a:pPr>
                  <a:r>
                    <a:rPr lang="en-US" sz="1600" dirty="0">
                      <a:solidFill>
                        <a:schemeClr val="bg1"/>
                      </a:solidFill>
                    </a:rPr>
                    <a:t> Oftentimes, very dangerous environments. </a:t>
                  </a:r>
                </a:p>
                <a:p>
                  <a:endParaRPr lang="en-US" sz="1200" dirty="0">
                    <a:solidFill>
                      <a:schemeClr val="bg1"/>
                    </a:solidFill>
                  </a:endParaRPr>
                </a:p>
              </p:txBody>
            </p:sp>
          </p:grpSp>
          <p:sp>
            <p:nvSpPr>
              <p:cNvPr id="53" name="Isosceles Triangle 52">
                <a:extLst>
                  <a:ext uri="{FF2B5EF4-FFF2-40B4-BE49-F238E27FC236}">
                    <a16:creationId xmlns:a16="http://schemas.microsoft.com/office/drawing/2014/main" id="{5954798E-7F1F-F1C4-2161-213AF00BC3D2}"/>
                  </a:ext>
                </a:extLst>
              </p:cNvPr>
              <p:cNvSpPr/>
              <p:nvPr/>
            </p:nvSpPr>
            <p:spPr>
              <a:xfrm rot="5400000">
                <a:off x="12043637" y="1409962"/>
                <a:ext cx="482844" cy="186117"/>
              </a:xfrm>
              <a:prstGeom prst="triangle">
                <a:avLst/>
              </a:prstGeom>
              <a:solidFill>
                <a:srgbClr val="2B7F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logo of a university&#10;&#10;AI-generated content may be incorrect.">
              <a:extLst>
                <a:ext uri="{FF2B5EF4-FFF2-40B4-BE49-F238E27FC236}">
                  <a16:creationId xmlns:a16="http://schemas.microsoft.com/office/drawing/2014/main" id="{8E72203A-BA15-8297-C3FF-40159D19E1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35" b="96621" l="1534" r="96856">
                          <a14:foregroundMark x1="25077" y1="20046" x2="27991" y2="15054"/>
                          <a14:foregroundMark x1="29294" y1="17204" x2="33129" y2="11598"/>
                          <a14:foregroundMark x1="28758" y1="5684" x2="35276" y2="18356"/>
                          <a14:foregroundMark x1="21472" y1="10061" x2="10123" y2="21813"/>
                          <a14:foregroundMark x1="11656" y1="24270" x2="21856" y2="32565"/>
                          <a14:foregroundMark x1="18175" y1="20430" x2="26457" y2="13134"/>
                          <a14:foregroundMark x1="19172" y1="21429" x2="22393" y2="23502"/>
                          <a14:foregroundMark x1="22239" y1="21582" x2="14571" y2="27343"/>
                          <a14:foregroundMark x1="15491" y1="25422" x2="10276" y2="34101"/>
                          <a14:foregroundMark x1="10276" y1="34101" x2="10660" y2="60676"/>
                          <a14:foregroundMark x1="10660" y1="60676" x2="8972" y2="46774"/>
                          <a14:foregroundMark x1="8972" y1="46774" x2="12577" y2="73425"/>
                          <a14:foregroundMark x1="12577" y1="73425" x2="42791" y2="93779"/>
                          <a14:foregroundMark x1="42791" y1="93779" x2="57745" y2="94393"/>
                          <a14:foregroundMark x1="57745" y1="94393" x2="66258" y2="85714"/>
                          <a14:foregroundMark x1="66258" y1="85714" x2="76764" y2="82796"/>
                          <a14:foregroundMark x1="76764" y1="82796" x2="90031" y2="69355"/>
                          <a14:foregroundMark x1="90031" y1="69355" x2="92331" y2="44009"/>
                          <a14:foregroundMark x1="92331" y1="44009" x2="87883" y2="35177"/>
                          <a14:foregroundMark x1="87883" y1="35177" x2="86963" y2="23502"/>
                          <a14:foregroundMark x1="86963" y1="23502" x2="84816" y2="33794"/>
                          <a14:foregroundMark x1="84816" y1="33794" x2="88650" y2="44624"/>
                          <a14:foregroundMark x1="88650" y1="44624" x2="86426" y2="31106"/>
                          <a14:foregroundMark x1="86426" y1="31106" x2="74847" y2="15284"/>
                          <a14:foregroundMark x1="74847" y1="15284" x2="62807" y2="9370"/>
                          <a14:foregroundMark x1="62807" y1="9370" x2="48160" y2="8449"/>
                          <a14:foregroundMark x1="48160" y1="8449" x2="61196" y2="7450"/>
                          <a14:foregroundMark x1="61196" y1="7450" x2="31595" y2="10445"/>
                          <a14:foregroundMark x1="31595" y1="10445" x2="51917" y2="6068"/>
                          <a14:foregroundMark x1="51917" y1="6068" x2="56135" y2="10829"/>
                          <a14:foregroundMark x1="59969" y1="21198" x2="46779" y2="22811"/>
                          <a14:foregroundMark x1="46779" y1="22811" x2="35890" y2="40707"/>
                          <a14:foregroundMark x1="35890" y1="40707" x2="49003" y2="58525"/>
                          <a14:foregroundMark x1="49003" y1="58525" x2="54678" y2="73041"/>
                          <a14:foregroundMark x1="54678" y1="73041" x2="69785" y2="50000"/>
                          <a14:foregroundMark x1="69785" y1="50000" x2="54908" y2="37865"/>
                          <a14:foregroundMark x1="54908" y1="37865" x2="29371" y2="30184"/>
                          <a14:foregroundMark x1="29371" y1="30184" x2="74923" y2="37634"/>
                          <a14:foregroundMark x1="74923" y1="37634" x2="76840" y2="55760"/>
                          <a14:foregroundMark x1="76840" y1="55760" x2="77607" y2="57450"/>
                          <a14:foregroundMark x1="53067" y1="90860" x2="43558" y2="94777"/>
                          <a14:foregroundMark x1="43558" y1="94777" x2="51764" y2="87404"/>
                          <a14:foregroundMark x1="51764" y1="87404" x2="62193" y2="94931"/>
                          <a14:foregroundMark x1="62193" y1="94931" x2="69555" y2="93395"/>
                          <a14:foregroundMark x1="5368" y1="57066" x2="5445" y2="67742"/>
                          <a14:foregroundMark x1="5445" y1="67742" x2="1610" y2="45929"/>
                          <a14:foregroundMark x1="1610" y1="45929" x2="4218" y2="34793"/>
                          <a14:foregroundMark x1="4218" y1="34793" x2="7209" y2="57220"/>
                          <a14:foregroundMark x1="7209" y1="57220" x2="8972" y2="52074"/>
                          <a14:foregroundMark x1="5521" y1="52074" x2="5752" y2="44624"/>
                          <a14:foregroundMark x1="1687" y1="52842" x2="3451" y2="47696"/>
                          <a14:foregroundMark x1="92945" y1="39247" x2="96856" y2="60369"/>
                          <a14:foregroundMark x1="96856" y1="60369" x2="93482" y2="65131"/>
                          <a14:foregroundMark x1="52301" y1="2611" x2="46779" y2="3763"/>
                          <a14:foregroundMark x1="48313" y1="96621" x2="53221" y2="95469"/>
                          <a14:backgroundMark x1="11273" y1="6452" x2="11273" y2="6452"/>
                          <a14:backgroundMark x1="16258" y1="7373" x2="8972" y2="11214"/>
                        </a14:backgroundRemoval>
                      </a14:imgEffect>
                    </a14:imgLayer>
                  </a14:imgProps>
                </a:ext>
                <a:ext uri="{28A0092B-C50C-407E-A947-70E740481C1C}">
                  <a14:useLocalDpi xmlns:a14="http://schemas.microsoft.com/office/drawing/2010/main" val="0"/>
                </a:ext>
              </a:extLst>
            </a:blip>
            <a:stretch>
              <a:fillRect/>
            </a:stretch>
          </p:blipFill>
          <p:spPr>
            <a:xfrm>
              <a:off x="9519811" y="506760"/>
              <a:ext cx="2299677" cy="2296150"/>
            </a:xfrm>
            <a:prstGeom prst="rect">
              <a:avLst/>
            </a:prstGeom>
          </p:spPr>
        </p:pic>
      </p:grpSp>
      <p:grpSp>
        <p:nvGrpSpPr>
          <p:cNvPr id="6" name="Group 5">
            <a:extLst>
              <a:ext uri="{FF2B5EF4-FFF2-40B4-BE49-F238E27FC236}">
                <a16:creationId xmlns:a16="http://schemas.microsoft.com/office/drawing/2014/main" id="{BFCDAB92-DEA5-2631-A231-8D6927F4B57A}"/>
              </a:ext>
            </a:extLst>
          </p:cNvPr>
          <p:cNvGrpSpPr/>
          <p:nvPr/>
        </p:nvGrpSpPr>
        <p:grpSpPr>
          <a:xfrm>
            <a:off x="-3837522" y="0"/>
            <a:ext cx="3233379" cy="6858000"/>
            <a:chOff x="6063019" y="0"/>
            <a:chExt cx="3233379" cy="6858000"/>
          </a:xfrm>
        </p:grpSpPr>
        <p:grpSp>
          <p:nvGrpSpPr>
            <p:cNvPr id="3" name="Group 2">
              <a:extLst>
                <a:ext uri="{FF2B5EF4-FFF2-40B4-BE49-F238E27FC236}">
                  <a16:creationId xmlns:a16="http://schemas.microsoft.com/office/drawing/2014/main" id="{AE689E84-78D9-ED5C-F247-B6545B7B1F96}"/>
                </a:ext>
              </a:extLst>
            </p:cNvPr>
            <p:cNvGrpSpPr/>
            <p:nvPr/>
          </p:nvGrpSpPr>
          <p:grpSpPr>
            <a:xfrm>
              <a:off x="6063019" y="0"/>
              <a:ext cx="3233379" cy="6858000"/>
              <a:chOff x="6063019" y="0"/>
              <a:chExt cx="3233379" cy="6858000"/>
            </a:xfrm>
          </p:grpSpPr>
          <p:sp>
            <p:nvSpPr>
              <p:cNvPr id="33" name="Rectangle 32">
                <a:extLst>
                  <a:ext uri="{FF2B5EF4-FFF2-40B4-BE49-F238E27FC236}">
                    <a16:creationId xmlns:a16="http://schemas.microsoft.com/office/drawing/2014/main" id="{E46BD0CF-7769-5CDD-EC63-23EAF38D5C1C}"/>
                  </a:ext>
                </a:extLst>
              </p:cNvPr>
              <p:cNvSpPr/>
              <p:nvPr/>
            </p:nvSpPr>
            <p:spPr>
              <a:xfrm>
                <a:off x="6063019" y="0"/>
                <a:ext cx="3071087" cy="6858000"/>
              </a:xfrm>
              <a:prstGeom prst="rect">
                <a:avLst/>
              </a:prstGeom>
              <a:solidFill>
                <a:schemeClr val="tx2">
                  <a:lumMod val="75000"/>
                  <a:lumOff val="2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ED345C93-761B-6F7A-C71F-5EAD0622F47E}"/>
                  </a:ext>
                </a:extLst>
              </p:cNvPr>
              <p:cNvSpPr txBox="1"/>
              <p:nvPr/>
            </p:nvSpPr>
            <p:spPr>
              <a:xfrm>
                <a:off x="6119825" y="2800172"/>
                <a:ext cx="2990456" cy="3447098"/>
              </a:xfrm>
              <a:prstGeom prst="rect">
                <a:avLst/>
              </a:prstGeom>
              <a:noFill/>
            </p:spPr>
            <p:txBody>
              <a:bodyPr wrap="square" rtlCol="0">
                <a:spAutoFit/>
              </a:bodyPr>
              <a:lstStyle/>
              <a:p>
                <a:pPr algn="ctr"/>
                <a:r>
                  <a:rPr lang="en-US" sz="2000" b="1" dirty="0">
                    <a:solidFill>
                      <a:schemeClr val="bg1"/>
                    </a:solidFill>
                  </a:rPr>
                  <a:t>Google Data Analytics Professional Certificate</a:t>
                </a:r>
              </a:p>
              <a:p>
                <a:endParaRPr lang="en-US" dirty="0"/>
              </a:p>
              <a:p>
                <a:endParaRPr lang="en-US" dirty="0"/>
              </a:p>
              <a:p>
                <a:endParaRPr lang="en-US" dirty="0"/>
              </a:p>
              <a:p>
                <a:pPr marL="171450" indent="-171450">
                  <a:buFont typeface="Arial" panose="020B0604020202020204" pitchFamily="34" charset="0"/>
                  <a:buChar char="•"/>
                </a:pPr>
                <a:r>
                  <a:rPr lang="en-US" sz="1600" dirty="0">
                    <a:solidFill>
                      <a:schemeClr val="bg1"/>
                    </a:solidFill>
                  </a:rPr>
                  <a:t>Worked in the mental health field for 10 years.</a:t>
                </a:r>
              </a:p>
              <a:p>
                <a:pPr marL="171450" indent="-171450">
                  <a:buFont typeface="Arial" panose="020B0604020202020204" pitchFamily="34" charset="0"/>
                  <a:buChar char="•"/>
                </a:pPr>
                <a:r>
                  <a:rPr lang="en-US" sz="1600" dirty="0">
                    <a:solidFill>
                      <a:schemeClr val="bg1"/>
                    </a:solidFill>
                  </a:rPr>
                  <a:t>Didn’t like the schedule.</a:t>
                </a:r>
              </a:p>
              <a:p>
                <a:pPr marL="171450" indent="-171450">
                  <a:buFont typeface="Arial" panose="020B0604020202020204" pitchFamily="34" charset="0"/>
                  <a:buChar char="•"/>
                </a:pPr>
                <a:r>
                  <a:rPr lang="en-US" sz="1600" dirty="0">
                    <a:solidFill>
                      <a:schemeClr val="bg1"/>
                    </a:solidFill>
                  </a:rPr>
                  <a:t>Very limited options for advancement in a career.</a:t>
                </a:r>
              </a:p>
              <a:p>
                <a:pPr marL="171450" indent="-171450">
                  <a:buFont typeface="Arial" panose="020B0604020202020204" pitchFamily="34" charset="0"/>
                  <a:buChar char="•"/>
                </a:pPr>
                <a:r>
                  <a:rPr lang="en-US" sz="1600" dirty="0">
                    <a:solidFill>
                      <a:schemeClr val="bg1"/>
                    </a:solidFill>
                  </a:rPr>
                  <a:t> Oftentimes, very dangerous environments. </a:t>
                </a:r>
              </a:p>
              <a:p>
                <a:endParaRPr lang="en-US" sz="1200" dirty="0">
                  <a:solidFill>
                    <a:schemeClr val="bg1"/>
                  </a:solidFill>
                </a:endParaRPr>
              </a:p>
            </p:txBody>
          </p:sp>
          <p:sp>
            <p:nvSpPr>
              <p:cNvPr id="43" name="Isosceles Triangle 42">
                <a:extLst>
                  <a:ext uri="{FF2B5EF4-FFF2-40B4-BE49-F238E27FC236}">
                    <a16:creationId xmlns:a16="http://schemas.microsoft.com/office/drawing/2014/main" id="{92254312-A951-06FA-412C-BEEA4F7E0D80}"/>
                  </a:ext>
                </a:extLst>
              </p:cNvPr>
              <p:cNvSpPr/>
              <p:nvPr/>
            </p:nvSpPr>
            <p:spPr>
              <a:xfrm rot="5400000">
                <a:off x="8961918" y="1409964"/>
                <a:ext cx="482844" cy="186117"/>
              </a:xfrm>
              <a:prstGeom prst="triangle">
                <a:avLst/>
              </a:prstGeom>
              <a:solidFill>
                <a:srgbClr val="215F9A"/>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colorful letter g on a black background&#10;&#10;AI-generated content may be incorrect.">
              <a:extLst>
                <a:ext uri="{FF2B5EF4-FFF2-40B4-BE49-F238E27FC236}">
                  <a16:creationId xmlns:a16="http://schemas.microsoft.com/office/drawing/2014/main" id="{0BC01734-5338-2583-1065-D44B226D93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830" y="397530"/>
              <a:ext cx="2441331" cy="2475828"/>
            </a:xfrm>
            <a:prstGeom prst="rect">
              <a:avLst/>
            </a:prstGeom>
          </p:spPr>
        </p:pic>
      </p:grpSp>
      <p:grpSp>
        <p:nvGrpSpPr>
          <p:cNvPr id="7" name="Group 6">
            <a:extLst>
              <a:ext uri="{FF2B5EF4-FFF2-40B4-BE49-F238E27FC236}">
                <a16:creationId xmlns:a16="http://schemas.microsoft.com/office/drawing/2014/main" id="{A9E5457D-7EC4-539E-853C-6D3270EE683C}"/>
              </a:ext>
            </a:extLst>
          </p:cNvPr>
          <p:cNvGrpSpPr/>
          <p:nvPr/>
        </p:nvGrpSpPr>
        <p:grpSpPr>
          <a:xfrm>
            <a:off x="-3920856" y="0"/>
            <a:ext cx="3211773" cy="6858000"/>
            <a:chOff x="3024913" y="0"/>
            <a:chExt cx="3211773" cy="6858000"/>
          </a:xfrm>
        </p:grpSpPr>
        <p:grpSp>
          <p:nvGrpSpPr>
            <p:cNvPr id="50" name="Group 49">
              <a:extLst>
                <a:ext uri="{FF2B5EF4-FFF2-40B4-BE49-F238E27FC236}">
                  <a16:creationId xmlns:a16="http://schemas.microsoft.com/office/drawing/2014/main" id="{97FED575-18D4-651A-A6F3-4A1C2EB1373E}"/>
                </a:ext>
              </a:extLst>
            </p:cNvPr>
            <p:cNvGrpSpPr/>
            <p:nvPr/>
          </p:nvGrpSpPr>
          <p:grpSpPr>
            <a:xfrm>
              <a:off x="3024913" y="0"/>
              <a:ext cx="3211773" cy="6858000"/>
              <a:chOff x="3024913" y="0"/>
              <a:chExt cx="3211773" cy="6858000"/>
            </a:xfrm>
          </p:grpSpPr>
          <p:sp>
            <p:nvSpPr>
              <p:cNvPr id="32" name="Rectangle 31">
                <a:extLst>
                  <a:ext uri="{FF2B5EF4-FFF2-40B4-BE49-F238E27FC236}">
                    <a16:creationId xmlns:a16="http://schemas.microsoft.com/office/drawing/2014/main" id="{06E161CC-2780-F081-C45F-591656FDC3A0}"/>
                  </a:ext>
                </a:extLst>
              </p:cNvPr>
              <p:cNvSpPr/>
              <p:nvPr/>
            </p:nvSpPr>
            <p:spPr>
              <a:xfrm>
                <a:off x="3024913" y="0"/>
                <a:ext cx="3071087" cy="6858000"/>
              </a:xfrm>
              <a:prstGeom prst="rect">
                <a:avLst/>
              </a:prstGeom>
              <a:solidFill>
                <a:schemeClr val="tx2">
                  <a:lumMod val="90000"/>
                  <a:lumOff val="1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470599C-5639-9CB8-C0BB-139036F4FDCF}"/>
                  </a:ext>
                </a:extLst>
              </p:cNvPr>
              <p:cNvSpPr txBox="1"/>
              <p:nvPr/>
            </p:nvSpPr>
            <p:spPr>
              <a:xfrm>
                <a:off x="3094913" y="2800172"/>
                <a:ext cx="2955656" cy="3477875"/>
              </a:xfrm>
              <a:prstGeom prst="rect">
                <a:avLst/>
              </a:prstGeom>
              <a:noFill/>
            </p:spPr>
            <p:txBody>
              <a:bodyPr wrap="square" rtlCol="0">
                <a:spAutoFit/>
              </a:bodyPr>
              <a:lstStyle/>
              <a:p>
                <a:pPr algn="ctr"/>
                <a:r>
                  <a:rPr lang="en-US" sz="2000" b="1" dirty="0">
                    <a:solidFill>
                      <a:schemeClr val="bg1"/>
                    </a:solidFill>
                  </a:rPr>
                  <a:t>CS50b</a:t>
                </a:r>
              </a:p>
              <a:p>
                <a:pPr algn="ctr"/>
                <a:r>
                  <a:rPr lang="en-US" sz="2000" b="1" dirty="0">
                    <a:solidFill>
                      <a:schemeClr val="bg1"/>
                    </a:solidFill>
                  </a:rPr>
                  <a:t>Computer Science for </a:t>
                </a:r>
              </a:p>
              <a:p>
                <a:pPr algn="ctr"/>
                <a:r>
                  <a:rPr lang="en-US" sz="2000" b="1" dirty="0">
                    <a:solidFill>
                      <a:schemeClr val="bg1"/>
                    </a:solidFill>
                  </a:rPr>
                  <a:t>Business Professionals</a:t>
                </a:r>
              </a:p>
              <a:p>
                <a:endParaRPr lang="en-US" dirty="0"/>
              </a:p>
              <a:p>
                <a:endParaRPr lang="en-US" dirty="0"/>
              </a:p>
              <a:p>
                <a:pPr marL="171450" indent="-171450">
                  <a:buFont typeface="Arial" panose="020B0604020202020204" pitchFamily="34" charset="0"/>
                  <a:buChar char="•"/>
                </a:pPr>
                <a:r>
                  <a:rPr lang="en-US" sz="1600" dirty="0">
                    <a:solidFill>
                      <a:schemeClr val="bg1"/>
                    </a:solidFill>
                  </a:rPr>
                  <a:t>Worked in the mental health field for 10 years.</a:t>
                </a:r>
              </a:p>
              <a:p>
                <a:pPr marL="171450" indent="-171450">
                  <a:buFont typeface="Arial" panose="020B0604020202020204" pitchFamily="34" charset="0"/>
                  <a:buChar char="•"/>
                </a:pPr>
                <a:r>
                  <a:rPr lang="en-US" sz="1600" dirty="0">
                    <a:solidFill>
                      <a:schemeClr val="bg1"/>
                    </a:solidFill>
                  </a:rPr>
                  <a:t>Didn’t like the schedule.</a:t>
                </a:r>
              </a:p>
              <a:p>
                <a:pPr marL="171450" indent="-171450">
                  <a:buFont typeface="Arial" panose="020B0604020202020204" pitchFamily="34" charset="0"/>
                  <a:buChar char="•"/>
                </a:pPr>
                <a:r>
                  <a:rPr lang="en-US" sz="1600" dirty="0">
                    <a:solidFill>
                      <a:schemeClr val="bg1"/>
                    </a:solidFill>
                  </a:rPr>
                  <a:t>Very limited options for advancement in a career.</a:t>
                </a:r>
              </a:p>
              <a:p>
                <a:pPr marL="171450" indent="-171450">
                  <a:buFont typeface="Arial" panose="020B0604020202020204" pitchFamily="34" charset="0"/>
                  <a:buChar char="•"/>
                </a:pPr>
                <a:r>
                  <a:rPr lang="en-US" sz="1600" dirty="0">
                    <a:solidFill>
                      <a:schemeClr val="bg1"/>
                    </a:solidFill>
                  </a:rPr>
                  <a:t> Oftentimes, very dangerous environments. </a:t>
                </a:r>
              </a:p>
              <a:p>
                <a:endParaRPr lang="en-US" sz="1200" dirty="0">
                  <a:solidFill>
                    <a:schemeClr val="bg1"/>
                  </a:solidFill>
                </a:endParaRPr>
              </a:p>
            </p:txBody>
          </p:sp>
          <p:sp>
            <p:nvSpPr>
              <p:cNvPr id="42" name="Isosceles Triangle 41">
                <a:extLst>
                  <a:ext uri="{FF2B5EF4-FFF2-40B4-BE49-F238E27FC236}">
                    <a16:creationId xmlns:a16="http://schemas.microsoft.com/office/drawing/2014/main" id="{0700F6E4-D40F-38EA-CA9B-364F6C15503D}"/>
                  </a:ext>
                </a:extLst>
              </p:cNvPr>
              <p:cNvSpPr/>
              <p:nvPr/>
            </p:nvSpPr>
            <p:spPr>
              <a:xfrm rot="5400000">
                <a:off x="5902206" y="1409963"/>
                <a:ext cx="482844" cy="186117"/>
              </a:xfrm>
              <a:prstGeom prst="triangle">
                <a:avLst/>
              </a:prstGeom>
              <a:solidFill>
                <a:srgbClr val="163E64"/>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red shield with white text and gold leaves on a black background&#10;&#10;AI-generated content may be incorrect.">
              <a:extLst>
                <a:ext uri="{FF2B5EF4-FFF2-40B4-BE49-F238E27FC236}">
                  <a16:creationId xmlns:a16="http://schemas.microsoft.com/office/drawing/2014/main" id="{21D7AC12-E115-9C66-2508-12D60B959A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1468" y="506761"/>
              <a:ext cx="2389124" cy="2293412"/>
            </a:xfrm>
            <a:prstGeom prst="rect">
              <a:avLst/>
            </a:prstGeom>
          </p:spPr>
        </p:pic>
      </p:grpSp>
      <p:grpSp>
        <p:nvGrpSpPr>
          <p:cNvPr id="14" name="Group 13">
            <a:extLst>
              <a:ext uri="{FF2B5EF4-FFF2-40B4-BE49-F238E27FC236}">
                <a16:creationId xmlns:a16="http://schemas.microsoft.com/office/drawing/2014/main" id="{C3A14A3F-EB54-166E-FBFD-8F380D34A887}"/>
              </a:ext>
            </a:extLst>
          </p:cNvPr>
          <p:cNvGrpSpPr/>
          <p:nvPr/>
        </p:nvGrpSpPr>
        <p:grpSpPr>
          <a:xfrm>
            <a:off x="-4034971" y="0"/>
            <a:ext cx="3224223" cy="6858000"/>
            <a:chOff x="-13193" y="0"/>
            <a:chExt cx="3224223" cy="6858000"/>
          </a:xfrm>
        </p:grpSpPr>
        <p:sp>
          <p:nvSpPr>
            <p:cNvPr id="15" name="Rectangle 14">
              <a:extLst>
                <a:ext uri="{FF2B5EF4-FFF2-40B4-BE49-F238E27FC236}">
                  <a16:creationId xmlns:a16="http://schemas.microsoft.com/office/drawing/2014/main" id="{FC872DCD-CD05-64CA-4AC9-940478F95BF3}"/>
                </a:ext>
              </a:extLst>
            </p:cNvPr>
            <p:cNvSpPr/>
            <p:nvPr/>
          </p:nvSpPr>
          <p:spPr>
            <a:xfrm>
              <a:off x="-13193" y="0"/>
              <a:ext cx="3071087" cy="6858000"/>
            </a:xfrm>
            <a:prstGeom prst="rect">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F896030-2F56-07D9-0891-F4902C294435}"/>
                </a:ext>
              </a:extLst>
            </p:cNvPr>
            <p:cNvSpPr txBox="1"/>
            <p:nvPr/>
          </p:nvSpPr>
          <p:spPr>
            <a:xfrm>
              <a:off x="19789" y="2800172"/>
              <a:ext cx="2968106" cy="707886"/>
            </a:xfrm>
            <a:prstGeom prst="rect">
              <a:avLst/>
            </a:prstGeom>
            <a:noFill/>
          </p:spPr>
          <p:txBody>
            <a:bodyPr wrap="square" rtlCol="0">
              <a:spAutoFit/>
            </a:bodyPr>
            <a:lstStyle/>
            <a:p>
              <a:pPr algn="ctr"/>
              <a:r>
                <a:rPr lang="en-US" sz="2000" b="1" dirty="0">
                  <a:solidFill>
                    <a:schemeClr val="bg1"/>
                  </a:solidFill>
                </a:rPr>
                <a:t>Bachelor of Science </a:t>
              </a:r>
            </a:p>
            <a:p>
              <a:pPr algn="ctr"/>
              <a:r>
                <a:rPr lang="en-US" sz="2000" b="1" dirty="0">
                  <a:solidFill>
                    <a:schemeClr val="bg1"/>
                  </a:solidFill>
                </a:rPr>
                <a:t>in Psychology</a:t>
              </a:r>
            </a:p>
          </p:txBody>
        </p:sp>
        <p:pic>
          <p:nvPicPr>
            <p:cNvPr id="17" name="Picture 16" descr="A red logo with white outline&#10;&#10;AI-generated content may be incorrect.">
              <a:extLst>
                <a:ext uri="{FF2B5EF4-FFF2-40B4-BE49-F238E27FC236}">
                  <a16:creationId xmlns:a16="http://schemas.microsoft.com/office/drawing/2014/main" id="{3B1AF21E-28EB-5018-2CAE-88F2514A1D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846" y="506760"/>
              <a:ext cx="2385169" cy="2175943"/>
            </a:xfrm>
            <a:prstGeom prst="rect">
              <a:avLst/>
            </a:prstGeom>
          </p:spPr>
        </p:pic>
        <p:sp>
          <p:nvSpPr>
            <p:cNvPr id="19" name="Isosceles Triangle 18">
              <a:extLst>
                <a:ext uri="{FF2B5EF4-FFF2-40B4-BE49-F238E27FC236}">
                  <a16:creationId xmlns:a16="http://schemas.microsoft.com/office/drawing/2014/main" id="{224ACBE2-A72C-D788-90B9-F33E57CE306B}"/>
                </a:ext>
              </a:extLst>
            </p:cNvPr>
            <p:cNvSpPr/>
            <p:nvPr/>
          </p:nvSpPr>
          <p:spPr>
            <a:xfrm rot="5400000">
              <a:off x="2876550" y="1409964"/>
              <a:ext cx="482844" cy="186117"/>
            </a:xfrm>
            <a:prstGeom prst="triangle">
              <a:avLst/>
            </a:prstGeom>
            <a:solidFill>
              <a:srgbClr val="0B304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56768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37A67BF1-3BF4-F506-B3DC-7A57F0344057}"/>
            </a:ext>
          </a:extLst>
        </p:cNvPr>
        <p:cNvGrpSpPr/>
        <p:nvPr/>
      </p:nvGrpSpPr>
      <p:grpSpPr>
        <a:xfrm>
          <a:off x="0" y="0"/>
          <a:ext cx="0" cy="0"/>
          <a:chOff x="0" y="0"/>
          <a:chExt cx="0" cy="0"/>
        </a:xfrm>
      </p:grpSpPr>
      <p:pic>
        <p:nvPicPr>
          <p:cNvPr id="18" name="Picture 17" descr="A close-up of a wood panel&#10;&#10;AI-generated content may be incorrect.">
            <a:extLst>
              <a:ext uri="{FF2B5EF4-FFF2-40B4-BE49-F238E27FC236}">
                <a16:creationId xmlns:a16="http://schemas.microsoft.com/office/drawing/2014/main" id="{729B197B-BDFE-573E-5E51-D1C778136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useBgFill="1">
        <p:nvSpPr>
          <p:cNvPr id="7" name="Graphic 14">
            <a:extLst>
              <a:ext uri="{FF2B5EF4-FFF2-40B4-BE49-F238E27FC236}">
                <a16:creationId xmlns:a16="http://schemas.microsoft.com/office/drawing/2014/main" id="{EB320585-5D27-5C4E-6341-C35F5AA381CA}"/>
              </a:ext>
            </a:extLst>
          </p:cNvPr>
          <p:cNvSpPr/>
          <p:nvPr/>
        </p:nvSpPr>
        <p:spPr>
          <a:xfrm>
            <a:off x="8137157" y="682993"/>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sp useBgFill="1">
        <p:nvSpPr>
          <p:cNvPr id="9" name="Graphic 14">
            <a:extLst>
              <a:ext uri="{FF2B5EF4-FFF2-40B4-BE49-F238E27FC236}">
                <a16:creationId xmlns:a16="http://schemas.microsoft.com/office/drawing/2014/main" id="{DFFD3B4D-B377-8857-603C-A88D65227B1C}"/>
              </a:ext>
            </a:extLst>
          </p:cNvPr>
          <p:cNvSpPr/>
          <p:nvPr/>
        </p:nvSpPr>
        <p:spPr>
          <a:xfrm>
            <a:off x="1855012" y="3626509"/>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sp useBgFill="1">
        <p:nvSpPr>
          <p:cNvPr id="16" name="Graphic 14">
            <a:extLst>
              <a:ext uri="{FF2B5EF4-FFF2-40B4-BE49-F238E27FC236}">
                <a16:creationId xmlns:a16="http://schemas.microsoft.com/office/drawing/2014/main" id="{EE0185B2-A1EF-459C-8CFD-55E876E01222}"/>
              </a:ext>
            </a:extLst>
          </p:cNvPr>
          <p:cNvSpPr/>
          <p:nvPr/>
        </p:nvSpPr>
        <p:spPr>
          <a:xfrm>
            <a:off x="1853167" y="685941"/>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sp>
        <p:nvSpPr>
          <p:cNvPr id="17" name="Graphic 2">
            <a:extLst>
              <a:ext uri="{FF2B5EF4-FFF2-40B4-BE49-F238E27FC236}">
                <a16:creationId xmlns:a16="http://schemas.microsoft.com/office/drawing/2014/main" id="{5BCA9528-5249-7110-7925-76751FF02CC2}"/>
              </a:ext>
            </a:extLst>
          </p:cNvPr>
          <p:cNvSpPr/>
          <p:nvPr/>
        </p:nvSpPr>
        <p:spPr>
          <a:xfrm>
            <a:off x="2044695" y="897574"/>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pic>
        <p:nvPicPr>
          <p:cNvPr id="19" name="Graphic 18" descr="Person with idea outline">
            <a:extLst>
              <a:ext uri="{FF2B5EF4-FFF2-40B4-BE49-F238E27FC236}">
                <a16:creationId xmlns:a16="http://schemas.microsoft.com/office/drawing/2014/main" id="{D53C6B4E-D82C-80F4-77D3-E4974B061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58403" y="1090685"/>
            <a:ext cx="946981" cy="897271"/>
          </a:xfrm>
          <a:prstGeom prst="rect">
            <a:avLst/>
          </a:prstGeom>
          <a:effectLst>
            <a:outerShdw blurRad="127000" dist="38100" dir="2700000" algn="tl" rotWithShape="0">
              <a:prstClr val="black">
                <a:alpha val="50000"/>
              </a:prstClr>
            </a:outerShdw>
          </a:effectLst>
        </p:spPr>
      </p:pic>
      <p:sp>
        <p:nvSpPr>
          <p:cNvPr id="20" name="TextBox 19">
            <a:extLst>
              <a:ext uri="{FF2B5EF4-FFF2-40B4-BE49-F238E27FC236}">
                <a16:creationId xmlns:a16="http://schemas.microsoft.com/office/drawing/2014/main" id="{0518E25A-09EB-1286-E117-457AC9309973}"/>
              </a:ext>
            </a:extLst>
          </p:cNvPr>
          <p:cNvSpPr txBox="1"/>
          <p:nvPr/>
        </p:nvSpPr>
        <p:spPr>
          <a:xfrm>
            <a:off x="2118700" y="1725907"/>
            <a:ext cx="1608802" cy="646331"/>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3600" i="1" spc="-150" dirty="0">
                <a:solidFill>
                  <a:schemeClr val="bg1"/>
                </a:solidFill>
                <a:latin typeface="Gabriola" panose="04040605051002020D02" pitchFamily="82" charset="0"/>
              </a:rPr>
              <a:t>Hypothesis</a:t>
            </a:r>
            <a:endParaRPr lang="en-US" sz="11700" i="1" spc="-150" dirty="0">
              <a:solidFill>
                <a:schemeClr val="bg1"/>
              </a:solidFill>
              <a:latin typeface="Gabriola" panose="04040605051002020D02" pitchFamily="82" charset="0"/>
            </a:endParaRPr>
          </a:p>
        </p:txBody>
      </p:sp>
      <mc:AlternateContent xmlns:mc="http://schemas.openxmlformats.org/markup-compatibility/2006">
        <mc:Choice xmlns:pslz="http://schemas.microsoft.com/office/powerpoint/2016/slidezoom" Requires="pslz">
          <p:graphicFrame>
            <p:nvGraphicFramePr>
              <p:cNvPr id="24" name="Slide Zoom 23">
                <a:extLst>
                  <a:ext uri="{FF2B5EF4-FFF2-40B4-BE49-F238E27FC236}">
                    <a16:creationId xmlns:a16="http://schemas.microsoft.com/office/drawing/2014/main" id="{732BA176-574E-5D21-898C-F1AD0E022459}"/>
                  </a:ext>
                </a:extLst>
              </p:cNvPr>
              <p:cNvGraphicFramePr>
                <a:graphicFrameLocks noChangeAspect="1"/>
              </p:cNvGraphicFramePr>
              <p:nvPr>
                <p:extLst>
                  <p:ext uri="{D42A27DB-BD31-4B8C-83A1-F6EECF244321}">
                    <p14:modId xmlns:p14="http://schemas.microsoft.com/office/powerpoint/2010/main" val="141327323"/>
                  </p:ext>
                </p:extLst>
              </p:nvPr>
            </p:nvGraphicFramePr>
            <p:xfrm>
              <a:off x="2317515" y="1262263"/>
              <a:ext cx="1169753" cy="983754"/>
            </p:xfrm>
            <a:graphic>
              <a:graphicData uri="http://schemas.microsoft.com/office/powerpoint/2016/slidezoom">
                <pslz:sldZm>
                  <pslz:sldZmObj sldId="272" cId="2598067544">
                    <pslz:zmPr id="{ED0C2804-86DA-4752-A315-C63946EA5965}" imageType="cover" transitionDur="5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169753" cy="983754"/>
                        </a:xfrm>
                        <a:prstGeom prst="rect">
                          <a:avLst/>
                        </a:prstGeom>
                        <a:ln w="38100">
                          <a:noFill/>
                        </a:ln>
                      </p166:spPr>
                    </pslz:zmPr>
                  </pslz:sldZmObj>
                </pslz:sldZm>
              </a:graphicData>
            </a:graphic>
          </p:graphicFrame>
        </mc:Choice>
        <mc:Fallback>
          <p:pic>
            <p:nvPicPr>
              <p:cNvPr id="24" name="Slide Zoom 23">
                <a:hlinkClick r:id="rId8" action="ppaction://hlinksldjump"/>
                <a:extLst>
                  <a:ext uri="{FF2B5EF4-FFF2-40B4-BE49-F238E27FC236}">
                    <a16:creationId xmlns:a16="http://schemas.microsoft.com/office/drawing/2014/main" id="{732BA176-574E-5D21-898C-F1AD0E02245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2317515" y="1262263"/>
                <a:ext cx="1169753" cy="983754"/>
              </a:xfrm>
              <a:prstGeom prst="rect">
                <a:avLst/>
              </a:prstGeom>
              <a:ln w="38100">
                <a:noFill/>
              </a:ln>
            </p:spPr>
          </p:pic>
        </mc:Fallback>
      </mc:AlternateContent>
      <p:grpSp>
        <p:nvGrpSpPr>
          <p:cNvPr id="155" name="Group 154">
            <a:extLst>
              <a:ext uri="{FF2B5EF4-FFF2-40B4-BE49-F238E27FC236}">
                <a16:creationId xmlns:a16="http://schemas.microsoft.com/office/drawing/2014/main" id="{FE7592A4-E170-36C4-365C-521F2BD3BF29}"/>
              </a:ext>
            </a:extLst>
          </p:cNvPr>
          <p:cNvGrpSpPr/>
          <p:nvPr/>
        </p:nvGrpSpPr>
        <p:grpSpPr>
          <a:xfrm>
            <a:off x="4961723" y="682993"/>
            <a:ext cx="2107313" cy="2261032"/>
            <a:chOff x="3268496" y="1514877"/>
            <a:chExt cx="2107313" cy="2261032"/>
          </a:xfrm>
        </p:grpSpPr>
        <p:sp useBgFill="1">
          <p:nvSpPr>
            <p:cNvPr id="5" name="Graphic 14">
              <a:extLst>
                <a:ext uri="{FF2B5EF4-FFF2-40B4-BE49-F238E27FC236}">
                  <a16:creationId xmlns:a16="http://schemas.microsoft.com/office/drawing/2014/main" id="{060F6E12-171D-AC5D-3AC3-01A48B5ADA95}"/>
                </a:ext>
              </a:extLst>
            </p:cNvPr>
            <p:cNvSpPr/>
            <p:nvPr/>
          </p:nvSpPr>
          <p:spPr>
            <a:xfrm>
              <a:off x="3268496" y="1514877"/>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dirty="0"/>
            </a:p>
          </p:txBody>
        </p:sp>
        <p:sp>
          <p:nvSpPr>
            <p:cNvPr id="34" name="Graphic 2">
              <a:extLst>
                <a:ext uri="{FF2B5EF4-FFF2-40B4-BE49-F238E27FC236}">
                  <a16:creationId xmlns:a16="http://schemas.microsoft.com/office/drawing/2014/main" id="{4423B4E9-7540-069F-4D07-B2C5CED51971}"/>
                </a:ext>
              </a:extLst>
            </p:cNvPr>
            <p:cNvSpPr/>
            <p:nvPr/>
          </p:nvSpPr>
          <p:spPr>
            <a:xfrm>
              <a:off x="3443746" y="1725984"/>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26" name="TextBox 25">
              <a:extLst>
                <a:ext uri="{FF2B5EF4-FFF2-40B4-BE49-F238E27FC236}">
                  <a16:creationId xmlns:a16="http://schemas.microsoft.com/office/drawing/2014/main" id="{1AB672B7-E9DF-1216-4C55-B6C26EC27D58}"/>
                </a:ext>
              </a:extLst>
            </p:cNvPr>
            <p:cNvSpPr txBox="1"/>
            <p:nvPr/>
          </p:nvSpPr>
          <p:spPr>
            <a:xfrm>
              <a:off x="3741571" y="2619858"/>
              <a:ext cx="1140480" cy="646331"/>
            </a:xfrm>
            <a:prstGeom prst="rect">
              <a:avLst/>
            </a:prstGeom>
            <a:noFill/>
            <a:effectLst>
              <a:outerShdw blurRad="127000" dist="38100" dir="2700000" algn="tl" rotWithShape="0">
                <a:prstClr val="black">
                  <a:alpha val="50000"/>
                </a:prstClr>
              </a:outerShdw>
            </a:effectLst>
          </p:spPr>
          <p:txBody>
            <a:bodyPr wrap="square" rtlCol="0">
              <a:spAutoFit/>
            </a:bodyPr>
            <a:lstStyle/>
            <a:p>
              <a:r>
                <a:rPr lang="en-US" sz="3600" i="1" spc="-150" dirty="0">
                  <a:solidFill>
                    <a:schemeClr val="bg1"/>
                  </a:solidFill>
                  <a:latin typeface="Gabriola" panose="04040605051002020D02" pitchFamily="82" charset="0"/>
                </a:rPr>
                <a:t>Process</a:t>
              </a:r>
            </a:p>
          </p:txBody>
        </p:sp>
        <p:grpSp>
          <p:nvGrpSpPr>
            <p:cNvPr id="49" name="Group 48">
              <a:extLst>
                <a:ext uri="{FF2B5EF4-FFF2-40B4-BE49-F238E27FC236}">
                  <a16:creationId xmlns:a16="http://schemas.microsoft.com/office/drawing/2014/main" id="{837E4302-4BA0-0C07-B8A2-5F01C6F3CE3C}"/>
                </a:ext>
              </a:extLst>
            </p:cNvPr>
            <p:cNvGrpSpPr/>
            <p:nvPr/>
          </p:nvGrpSpPr>
          <p:grpSpPr>
            <a:xfrm>
              <a:off x="3916959" y="1980111"/>
              <a:ext cx="808956" cy="892952"/>
              <a:chOff x="4611684" y="623906"/>
              <a:chExt cx="3191272" cy="3522631"/>
            </a:xfrm>
          </p:grpSpPr>
          <p:sp>
            <p:nvSpPr>
              <p:cNvPr id="27" name="Freeform: Shape 26">
                <a:extLst>
                  <a:ext uri="{FF2B5EF4-FFF2-40B4-BE49-F238E27FC236}">
                    <a16:creationId xmlns:a16="http://schemas.microsoft.com/office/drawing/2014/main" id="{B70E818B-E4CC-93A3-7DCB-34FF0449AEFA}"/>
                  </a:ext>
                </a:extLst>
              </p:cNvPr>
              <p:cNvSpPr/>
              <p:nvPr/>
            </p:nvSpPr>
            <p:spPr>
              <a:xfrm>
                <a:off x="6427688" y="967719"/>
                <a:ext cx="1360285" cy="1292394"/>
              </a:xfrm>
              <a:custGeom>
                <a:avLst/>
                <a:gdLst>
                  <a:gd name="connsiteX0" fmla="*/ 69568 w 1360285"/>
                  <a:gd name="connsiteY0" fmla="*/ 193508 h 1292394"/>
                  <a:gd name="connsiteX1" fmla="*/ 894351 w 1360285"/>
                  <a:gd name="connsiteY1" fmla="*/ 985142 h 1292394"/>
                  <a:gd name="connsiteX2" fmla="*/ 741961 w 1360285"/>
                  <a:gd name="connsiteY2" fmla="*/ 894598 h 1292394"/>
                  <a:gd name="connsiteX3" fmla="*/ 604326 w 1360285"/>
                  <a:gd name="connsiteY3" fmla="*/ 919911 h 1292394"/>
                  <a:gd name="connsiteX4" fmla="*/ 629644 w 1360285"/>
                  <a:gd name="connsiteY4" fmla="*/ 1057546 h 1292394"/>
                  <a:gd name="connsiteX5" fmla="*/ 643007 w 1360285"/>
                  <a:gd name="connsiteY5" fmla="*/ 1065294 h 1292394"/>
                  <a:gd name="connsiteX6" fmla="*/ 989347 w 1360285"/>
                  <a:gd name="connsiteY6" fmla="*/ 1270624 h 1292394"/>
                  <a:gd name="connsiteX7" fmla="*/ 1051193 w 1360285"/>
                  <a:gd name="connsiteY7" fmla="*/ 1292394 h 1292394"/>
                  <a:gd name="connsiteX8" fmla="*/ 1053667 w 1360285"/>
                  <a:gd name="connsiteY8" fmla="*/ 1292394 h 1292394"/>
                  <a:gd name="connsiteX9" fmla="*/ 1061584 w 1360285"/>
                  <a:gd name="connsiteY9" fmla="*/ 1292394 h 1292394"/>
                  <a:gd name="connsiteX10" fmla="*/ 1065542 w 1360285"/>
                  <a:gd name="connsiteY10" fmla="*/ 1292394 h 1292394"/>
                  <a:gd name="connsiteX11" fmla="*/ 1065542 w 1360285"/>
                  <a:gd name="connsiteY11" fmla="*/ 1292394 h 1292394"/>
                  <a:gd name="connsiteX12" fmla="*/ 1073458 w 1360285"/>
                  <a:gd name="connsiteY12" fmla="*/ 1292394 h 1292394"/>
                  <a:gd name="connsiteX13" fmla="*/ 1133820 w 1360285"/>
                  <a:gd name="connsiteY13" fmla="*/ 1246875 h 1292394"/>
                  <a:gd name="connsiteX14" fmla="*/ 1350530 w 1360285"/>
                  <a:gd name="connsiteY14" fmla="*/ 882229 h 1292394"/>
                  <a:gd name="connsiteX15" fmla="*/ 1304100 w 1360285"/>
                  <a:gd name="connsiteY15" fmla="*/ 750214 h 1292394"/>
                  <a:gd name="connsiteX16" fmla="*/ 1179834 w 1360285"/>
                  <a:gd name="connsiteY16" fmla="*/ 783275 h 1292394"/>
                  <a:gd name="connsiteX17" fmla="*/ 1088301 w 1360285"/>
                  <a:gd name="connsiteY17" fmla="*/ 939128 h 1292394"/>
                  <a:gd name="connsiteX18" fmla="*/ 1088301 w 1360285"/>
                  <a:gd name="connsiteY18" fmla="*/ 939128 h 1292394"/>
                  <a:gd name="connsiteX19" fmla="*/ 439657 w 1360285"/>
                  <a:gd name="connsiteY19" fmla="*/ 143042 h 1292394"/>
                  <a:gd name="connsiteX20" fmla="*/ 128446 w 1360285"/>
                  <a:gd name="connsiteY20" fmla="*/ 4506 h 1292394"/>
                  <a:gd name="connsiteX21" fmla="*/ 4506 w 1360285"/>
                  <a:gd name="connsiteY21" fmla="*/ 69568 h 1292394"/>
                  <a:gd name="connsiteX22" fmla="*/ 69568 w 1360285"/>
                  <a:gd name="connsiteY22" fmla="*/ 193508 h 129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0285" h="1292394">
                    <a:moveTo>
                      <a:pt x="69568" y="193508"/>
                    </a:moveTo>
                    <a:cubicBezTo>
                      <a:pt x="453090" y="314014"/>
                      <a:pt x="758220" y="606884"/>
                      <a:pt x="894351" y="985142"/>
                    </a:cubicBezTo>
                    <a:lnTo>
                      <a:pt x="741961" y="894598"/>
                    </a:lnTo>
                    <a:cubicBezTo>
                      <a:pt x="696967" y="863581"/>
                      <a:pt x="635343" y="874916"/>
                      <a:pt x="604326" y="919911"/>
                    </a:cubicBezTo>
                    <a:cubicBezTo>
                      <a:pt x="573309" y="964910"/>
                      <a:pt x="584644" y="1026529"/>
                      <a:pt x="629644" y="1057546"/>
                    </a:cubicBezTo>
                    <a:cubicBezTo>
                      <a:pt x="633889" y="1060475"/>
                      <a:pt x="638357" y="1063063"/>
                      <a:pt x="643007" y="1065294"/>
                    </a:cubicBezTo>
                    <a:lnTo>
                      <a:pt x="989347" y="1270624"/>
                    </a:lnTo>
                    <a:cubicBezTo>
                      <a:pt x="1006892" y="1284701"/>
                      <a:pt x="1028701" y="1292374"/>
                      <a:pt x="1051193" y="1292394"/>
                    </a:cubicBezTo>
                    <a:lnTo>
                      <a:pt x="1053667" y="1292394"/>
                    </a:lnTo>
                    <a:lnTo>
                      <a:pt x="1061584" y="1292394"/>
                    </a:lnTo>
                    <a:lnTo>
                      <a:pt x="1065542" y="1292394"/>
                    </a:lnTo>
                    <a:lnTo>
                      <a:pt x="1065542" y="1292394"/>
                    </a:lnTo>
                    <a:lnTo>
                      <a:pt x="1073458" y="1292394"/>
                    </a:lnTo>
                    <a:cubicBezTo>
                      <a:pt x="1098810" y="1285809"/>
                      <a:pt x="1120516" y="1269437"/>
                      <a:pt x="1133820" y="1246875"/>
                    </a:cubicBezTo>
                    <a:lnTo>
                      <a:pt x="1350530" y="882229"/>
                    </a:lnTo>
                    <a:cubicBezTo>
                      <a:pt x="1374165" y="832955"/>
                      <a:pt x="1353380" y="773850"/>
                      <a:pt x="1304100" y="750214"/>
                    </a:cubicBezTo>
                    <a:cubicBezTo>
                      <a:pt x="1260190" y="729152"/>
                      <a:pt x="1207477" y="743174"/>
                      <a:pt x="1179834" y="783275"/>
                    </a:cubicBezTo>
                    <a:lnTo>
                      <a:pt x="1088301" y="939128"/>
                    </a:lnTo>
                    <a:lnTo>
                      <a:pt x="1088301" y="939128"/>
                    </a:lnTo>
                    <a:cubicBezTo>
                      <a:pt x="973920" y="604915"/>
                      <a:pt x="743872" y="322579"/>
                      <a:pt x="439657" y="143042"/>
                    </a:cubicBezTo>
                    <a:cubicBezTo>
                      <a:pt x="341484" y="85262"/>
                      <a:pt x="237083" y="38788"/>
                      <a:pt x="128446" y="4506"/>
                    </a:cubicBezTo>
                    <a:cubicBezTo>
                      <a:pt x="76252" y="-11753"/>
                      <a:pt x="20764" y="17375"/>
                      <a:pt x="4506" y="69568"/>
                    </a:cubicBezTo>
                    <a:cubicBezTo>
                      <a:pt x="-11752" y="121761"/>
                      <a:pt x="17375" y="177250"/>
                      <a:pt x="69568" y="193508"/>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28" name="Freeform: Shape 27">
                <a:extLst>
                  <a:ext uri="{FF2B5EF4-FFF2-40B4-BE49-F238E27FC236}">
                    <a16:creationId xmlns:a16="http://schemas.microsoft.com/office/drawing/2014/main" id="{B75183E1-3AB5-BB4B-EDC0-76F7E7ED7C9E}"/>
                  </a:ext>
                </a:extLst>
              </p:cNvPr>
              <p:cNvSpPr/>
              <p:nvPr/>
            </p:nvSpPr>
            <p:spPr>
              <a:xfrm>
                <a:off x="4627668" y="1207240"/>
                <a:ext cx="720235" cy="1598110"/>
              </a:xfrm>
              <a:custGeom>
                <a:avLst/>
                <a:gdLst>
                  <a:gd name="connsiteX0" fmla="*/ 40420 w 720235"/>
                  <a:gd name="connsiteY0" fmla="*/ 1521915 h 1598110"/>
                  <a:gd name="connsiteX1" fmla="*/ 136901 w 720235"/>
                  <a:gd name="connsiteY1" fmla="*/ 1598110 h 1598110"/>
                  <a:gd name="connsiteX2" fmla="*/ 159660 w 720235"/>
                  <a:gd name="connsiteY2" fmla="*/ 1595141 h 1598110"/>
                  <a:gd name="connsiteX3" fmla="*/ 231402 w 720235"/>
                  <a:gd name="connsiteY3" fmla="*/ 1476396 h 1598110"/>
                  <a:gd name="connsiteX4" fmla="*/ 379833 w 720235"/>
                  <a:gd name="connsiteY4" fmla="*/ 527426 h 1598110"/>
                  <a:gd name="connsiteX5" fmla="*/ 515400 w 720235"/>
                  <a:gd name="connsiteY5" fmla="*/ 338423 h 1598110"/>
                  <a:gd name="connsiteX6" fmla="*/ 518369 w 720235"/>
                  <a:gd name="connsiteY6" fmla="*/ 341392 h 1598110"/>
                  <a:gd name="connsiteX7" fmla="*/ 518369 w 720235"/>
                  <a:gd name="connsiteY7" fmla="*/ 522478 h 1598110"/>
                  <a:gd name="connsiteX8" fmla="*/ 617323 w 720235"/>
                  <a:gd name="connsiteY8" fmla="*/ 621432 h 1598110"/>
                  <a:gd name="connsiteX9" fmla="*/ 716277 w 720235"/>
                  <a:gd name="connsiteY9" fmla="*/ 522478 h 1598110"/>
                  <a:gd name="connsiteX10" fmla="*/ 720235 w 720235"/>
                  <a:gd name="connsiteY10" fmla="*/ 102912 h 1598110"/>
                  <a:gd name="connsiteX11" fmla="*/ 621281 w 720235"/>
                  <a:gd name="connsiteY11" fmla="*/ 3958 h 1598110"/>
                  <a:gd name="connsiteX12" fmla="*/ 201221 w 720235"/>
                  <a:gd name="connsiteY12" fmla="*/ 0 h 1598110"/>
                  <a:gd name="connsiteX13" fmla="*/ 102267 w 720235"/>
                  <a:gd name="connsiteY13" fmla="*/ 98954 h 1598110"/>
                  <a:gd name="connsiteX14" fmla="*/ 201221 w 720235"/>
                  <a:gd name="connsiteY14" fmla="*/ 197908 h 1598110"/>
                  <a:gd name="connsiteX15" fmla="*/ 376864 w 720235"/>
                  <a:gd name="connsiteY15" fmla="*/ 197908 h 1598110"/>
                  <a:gd name="connsiteX16" fmla="*/ 206663 w 720235"/>
                  <a:gd name="connsiteY16" fmla="*/ 425503 h 1598110"/>
                  <a:gd name="connsiteX17" fmla="*/ 40420 w 720235"/>
                  <a:gd name="connsiteY17" fmla="*/ 1521915 h 159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0235" h="1598110">
                    <a:moveTo>
                      <a:pt x="40420" y="1521915"/>
                    </a:moveTo>
                    <a:cubicBezTo>
                      <a:pt x="50989" y="1566633"/>
                      <a:pt x="90951" y="1598194"/>
                      <a:pt x="136901" y="1598110"/>
                    </a:cubicBezTo>
                    <a:cubicBezTo>
                      <a:pt x="144579" y="1598065"/>
                      <a:pt x="152224" y="1597066"/>
                      <a:pt x="159660" y="1595141"/>
                    </a:cubicBezTo>
                    <a:cubicBezTo>
                      <a:pt x="211962" y="1581758"/>
                      <a:pt x="243885" y="1528921"/>
                      <a:pt x="231402" y="1476396"/>
                    </a:cubicBezTo>
                    <a:cubicBezTo>
                      <a:pt x="155974" y="1152791"/>
                      <a:pt x="209197" y="812542"/>
                      <a:pt x="379833" y="527426"/>
                    </a:cubicBezTo>
                    <a:cubicBezTo>
                      <a:pt x="419345" y="460543"/>
                      <a:pt x="464716" y="397291"/>
                      <a:pt x="515400" y="338423"/>
                    </a:cubicBezTo>
                    <a:lnTo>
                      <a:pt x="518369" y="341392"/>
                    </a:lnTo>
                    <a:lnTo>
                      <a:pt x="518369" y="522478"/>
                    </a:lnTo>
                    <a:cubicBezTo>
                      <a:pt x="518369" y="577131"/>
                      <a:pt x="562671" y="621432"/>
                      <a:pt x="617323" y="621432"/>
                    </a:cubicBezTo>
                    <a:cubicBezTo>
                      <a:pt x="671976" y="621432"/>
                      <a:pt x="716277" y="577131"/>
                      <a:pt x="716277" y="522478"/>
                    </a:cubicBezTo>
                    <a:lnTo>
                      <a:pt x="720235" y="102912"/>
                    </a:lnTo>
                    <a:cubicBezTo>
                      <a:pt x="720235" y="48260"/>
                      <a:pt x="675934" y="3958"/>
                      <a:pt x="621281" y="3958"/>
                    </a:cubicBezTo>
                    <a:lnTo>
                      <a:pt x="201221" y="0"/>
                    </a:lnTo>
                    <a:cubicBezTo>
                      <a:pt x="146568" y="0"/>
                      <a:pt x="102267" y="44302"/>
                      <a:pt x="102267" y="98954"/>
                    </a:cubicBezTo>
                    <a:cubicBezTo>
                      <a:pt x="102267" y="153607"/>
                      <a:pt x="146568" y="197908"/>
                      <a:pt x="201221" y="197908"/>
                    </a:cubicBezTo>
                    <a:lnTo>
                      <a:pt x="376864" y="197908"/>
                    </a:lnTo>
                    <a:cubicBezTo>
                      <a:pt x="313039" y="268200"/>
                      <a:pt x="256051" y="344410"/>
                      <a:pt x="206663" y="425503"/>
                    </a:cubicBezTo>
                    <a:cubicBezTo>
                      <a:pt x="10882" y="755485"/>
                      <a:pt x="-48742" y="1148729"/>
                      <a:pt x="40420" y="1521915"/>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29" name="Freeform: Shape 28">
                <a:extLst>
                  <a:ext uri="{FF2B5EF4-FFF2-40B4-BE49-F238E27FC236}">
                    <a16:creationId xmlns:a16="http://schemas.microsoft.com/office/drawing/2014/main" id="{385A3A0B-2EA9-A92B-450C-B4108C9404C3}"/>
                  </a:ext>
                </a:extLst>
              </p:cNvPr>
              <p:cNvSpPr/>
              <p:nvPr/>
            </p:nvSpPr>
            <p:spPr>
              <a:xfrm>
                <a:off x="5516473" y="3292349"/>
                <a:ext cx="1652443" cy="854188"/>
              </a:xfrm>
              <a:custGeom>
                <a:avLst/>
                <a:gdLst>
                  <a:gd name="connsiteX0" fmla="*/ 1480996 w 1652443"/>
                  <a:gd name="connsiteY0" fmla="*/ 30037 h 854188"/>
                  <a:gd name="connsiteX1" fmla="*/ 355392 w 1652443"/>
                  <a:gd name="connsiteY1" fmla="*/ 359060 h 854188"/>
                  <a:gd name="connsiteX2" fmla="*/ 355392 w 1652443"/>
                  <a:gd name="connsiteY2" fmla="*/ 359060 h 854188"/>
                  <a:gd name="connsiteX3" fmla="*/ 512730 w 1652443"/>
                  <a:gd name="connsiteY3" fmla="*/ 270001 h 854188"/>
                  <a:gd name="connsiteX4" fmla="*/ 549095 w 1652443"/>
                  <a:gd name="connsiteY4" fmla="*/ 134681 h 854188"/>
                  <a:gd name="connsiteX5" fmla="*/ 413775 w 1652443"/>
                  <a:gd name="connsiteY5" fmla="*/ 98315 h 854188"/>
                  <a:gd name="connsiteX6" fmla="*/ 50119 w 1652443"/>
                  <a:gd name="connsiteY6" fmla="*/ 304635 h 854188"/>
                  <a:gd name="connsiteX7" fmla="*/ 12917 w 1652443"/>
                  <a:gd name="connsiteY7" fmla="*/ 439544 h 854188"/>
                  <a:gd name="connsiteX8" fmla="*/ 13011 w 1652443"/>
                  <a:gd name="connsiteY8" fmla="*/ 439707 h 854188"/>
                  <a:gd name="connsiteX9" fmla="*/ 221309 w 1652443"/>
                  <a:gd name="connsiteY9" fmla="*/ 804354 h 854188"/>
                  <a:gd name="connsiteX10" fmla="*/ 356877 w 1652443"/>
                  <a:gd name="connsiteY10" fmla="*/ 840967 h 854188"/>
                  <a:gd name="connsiteX11" fmla="*/ 393490 w 1652443"/>
                  <a:gd name="connsiteY11" fmla="*/ 705399 h 854188"/>
                  <a:gd name="connsiteX12" fmla="*/ 304926 w 1652443"/>
                  <a:gd name="connsiteY12" fmla="*/ 551031 h 854188"/>
                  <a:gd name="connsiteX13" fmla="*/ 1618542 w 1652443"/>
                  <a:gd name="connsiteY13" fmla="*/ 173521 h 854188"/>
                  <a:gd name="connsiteX14" fmla="*/ 1628052 w 1652443"/>
                  <a:gd name="connsiteY14" fmla="*/ 33901 h 854188"/>
                  <a:gd name="connsiteX15" fmla="*/ 1488432 w 1652443"/>
                  <a:gd name="connsiteY15" fmla="*/ 24392 h 854188"/>
                  <a:gd name="connsiteX16" fmla="*/ 1482480 w 1652443"/>
                  <a:gd name="connsiteY16" fmla="*/ 30037 h 85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2443" h="854188">
                    <a:moveTo>
                      <a:pt x="1480996" y="30037"/>
                    </a:moveTo>
                    <a:cubicBezTo>
                      <a:pt x="1180220" y="313793"/>
                      <a:pt x="761644" y="436145"/>
                      <a:pt x="355392" y="359060"/>
                    </a:cubicBezTo>
                    <a:lnTo>
                      <a:pt x="355392" y="359060"/>
                    </a:lnTo>
                    <a:lnTo>
                      <a:pt x="512730" y="270001"/>
                    </a:lnTo>
                    <a:cubicBezTo>
                      <a:pt x="560138" y="242675"/>
                      <a:pt x="576421" y="182090"/>
                      <a:pt x="549095" y="134681"/>
                    </a:cubicBezTo>
                    <a:cubicBezTo>
                      <a:pt x="521769" y="87272"/>
                      <a:pt x="461184" y="70989"/>
                      <a:pt x="413775" y="98315"/>
                    </a:cubicBezTo>
                    <a:lnTo>
                      <a:pt x="50119" y="304635"/>
                    </a:lnTo>
                    <a:cubicBezTo>
                      <a:pt x="2591" y="331615"/>
                      <a:pt x="-14063" y="392017"/>
                      <a:pt x="12917" y="439544"/>
                    </a:cubicBezTo>
                    <a:cubicBezTo>
                      <a:pt x="12947" y="439599"/>
                      <a:pt x="12981" y="439653"/>
                      <a:pt x="13011" y="439707"/>
                    </a:cubicBezTo>
                    <a:lnTo>
                      <a:pt x="221309" y="804354"/>
                    </a:lnTo>
                    <a:cubicBezTo>
                      <a:pt x="248636" y="851901"/>
                      <a:pt x="309329" y="868293"/>
                      <a:pt x="356877" y="840967"/>
                    </a:cubicBezTo>
                    <a:cubicBezTo>
                      <a:pt x="404424" y="813640"/>
                      <a:pt x="420816" y="752947"/>
                      <a:pt x="393490" y="705399"/>
                    </a:cubicBezTo>
                    <a:lnTo>
                      <a:pt x="304926" y="551031"/>
                    </a:lnTo>
                    <a:cubicBezTo>
                      <a:pt x="778134" y="646274"/>
                      <a:pt x="1268101" y="505467"/>
                      <a:pt x="1618542" y="173521"/>
                    </a:cubicBezTo>
                    <a:cubicBezTo>
                      <a:pt x="1659722" y="137590"/>
                      <a:pt x="1663982" y="75081"/>
                      <a:pt x="1628052" y="33901"/>
                    </a:cubicBezTo>
                    <a:cubicBezTo>
                      <a:pt x="1592127" y="-7279"/>
                      <a:pt x="1529617" y="-11538"/>
                      <a:pt x="1488432" y="24392"/>
                    </a:cubicBezTo>
                    <a:cubicBezTo>
                      <a:pt x="1486374" y="26188"/>
                      <a:pt x="1484385" y="28073"/>
                      <a:pt x="1482480" y="30037"/>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30" name="Freeform: Shape 29">
                <a:extLst>
                  <a:ext uri="{FF2B5EF4-FFF2-40B4-BE49-F238E27FC236}">
                    <a16:creationId xmlns:a16="http://schemas.microsoft.com/office/drawing/2014/main" id="{3EB98593-9A58-00D6-08C4-7F48E33B5816}"/>
                  </a:ext>
                </a:extLst>
              </p:cNvPr>
              <p:cNvSpPr/>
              <p:nvPr/>
            </p:nvSpPr>
            <p:spPr>
              <a:xfrm>
                <a:off x="4611684" y="2851859"/>
                <a:ext cx="791633" cy="791633"/>
              </a:xfrm>
              <a:custGeom>
                <a:avLst/>
                <a:gdLst>
                  <a:gd name="connsiteX0" fmla="*/ 791633 w 791633"/>
                  <a:gd name="connsiteY0" fmla="*/ 395817 h 791633"/>
                  <a:gd name="connsiteX1" fmla="*/ 395817 w 791633"/>
                  <a:gd name="connsiteY1" fmla="*/ 791633 h 791633"/>
                  <a:gd name="connsiteX2" fmla="*/ 0 w 791633"/>
                  <a:gd name="connsiteY2" fmla="*/ 395817 h 791633"/>
                  <a:gd name="connsiteX3" fmla="*/ 395817 w 791633"/>
                  <a:gd name="connsiteY3" fmla="*/ 0 h 791633"/>
                  <a:gd name="connsiteX4" fmla="*/ 791633 w 791633"/>
                  <a:gd name="connsiteY4" fmla="*/ 395817 h 79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33" h="791633">
                    <a:moveTo>
                      <a:pt x="791633" y="395817"/>
                    </a:moveTo>
                    <a:cubicBezTo>
                      <a:pt x="791633" y="614420"/>
                      <a:pt x="614420" y="791633"/>
                      <a:pt x="395817" y="791633"/>
                    </a:cubicBezTo>
                    <a:cubicBezTo>
                      <a:pt x="177213" y="791633"/>
                      <a:pt x="0" y="614420"/>
                      <a:pt x="0" y="395817"/>
                    </a:cubicBezTo>
                    <a:cubicBezTo>
                      <a:pt x="0" y="177213"/>
                      <a:pt x="177213" y="0"/>
                      <a:pt x="395817" y="0"/>
                    </a:cubicBezTo>
                    <a:cubicBezTo>
                      <a:pt x="614420" y="0"/>
                      <a:pt x="791633" y="177213"/>
                      <a:pt x="791633" y="395817"/>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31" name="Freeform: Shape 30">
                <a:extLst>
                  <a:ext uri="{FF2B5EF4-FFF2-40B4-BE49-F238E27FC236}">
                    <a16:creationId xmlns:a16="http://schemas.microsoft.com/office/drawing/2014/main" id="{7455DD95-4E29-11A5-8D73-BA96C40C47FD}"/>
                  </a:ext>
                </a:extLst>
              </p:cNvPr>
              <p:cNvSpPr/>
              <p:nvPr/>
            </p:nvSpPr>
            <p:spPr>
              <a:xfrm>
                <a:off x="7011323" y="2513435"/>
                <a:ext cx="791633" cy="791633"/>
              </a:xfrm>
              <a:custGeom>
                <a:avLst/>
                <a:gdLst>
                  <a:gd name="connsiteX0" fmla="*/ 791633 w 791633"/>
                  <a:gd name="connsiteY0" fmla="*/ 395817 h 791633"/>
                  <a:gd name="connsiteX1" fmla="*/ 395817 w 791633"/>
                  <a:gd name="connsiteY1" fmla="*/ 791634 h 791633"/>
                  <a:gd name="connsiteX2" fmla="*/ 0 w 791633"/>
                  <a:gd name="connsiteY2" fmla="*/ 395817 h 791633"/>
                  <a:gd name="connsiteX3" fmla="*/ 395817 w 791633"/>
                  <a:gd name="connsiteY3" fmla="*/ 0 h 791633"/>
                  <a:gd name="connsiteX4" fmla="*/ 791633 w 791633"/>
                  <a:gd name="connsiteY4" fmla="*/ 395817 h 79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33" h="791633">
                    <a:moveTo>
                      <a:pt x="791633" y="395817"/>
                    </a:moveTo>
                    <a:cubicBezTo>
                      <a:pt x="791633" y="614420"/>
                      <a:pt x="614420" y="791634"/>
                      <a:pt x="395817" y="791634"/>
                    </a:cubicBezTo>
                    <a:cubicBezTo>
                      <a:pt x="177213" y="791634"/>
                      <a:pt x="0" y="614420"/>
                      <a:pt x="0" y="395817"/>
                    </a:cubicBezTo>
                    <a:cubicBezTo>
                      <a:pt x="0" y="177213"/>
                      <a:pt x="177213" y="0"/>
                      <a:pt x="395817" y="0"/>
                    </a:cubicBezTo>
                    <a:cubicBezTo>
                      <a:pt x="614420" y="0"/>
                      <a:pt x="791633" y="177213"/>
                      <a:pt x="791633" y="395817"/>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sp>
            <p:nvSpPr>
              <p:cNvPr id="32" name="Freeform: Shape 31">
                <a:extLst>
                  <a:ext uri="{FF2B5EF4-FFF2-40B4-BE49-F238E27FC236}">
                    <a16:creationId xmlns:a16="http://schemas.microsoft.com/office/drawing/2014/main" id="{550C0968-EE9A-A7B0-0B6E-6EACEA6A7879}"/>
                  </a:ext>
                </a:extLst>
              </p:cNvPr>
              <p:cNvSpPr/>
              <p:nvPr/>
            </p:nvSpPr>
            <p:spPr>
              <a:xfrm>
                <a:off x="5539379" y="623906"/>
                <a:ext cx="791633" cy="791633"/>
              </a:xfrm>
              <a:custGeom>
                <a:avLst/>
                <a:gdLst>
                  <a:gd name="connsiteX0" fmla="*/ 791633 w 791633"/>
                  <a:gd name="connsiteY0" fmla="*/ 395817 h 791633"/>
                  <a:gd name="connsiteX1" fmla="*/ 395817 w 791633"/>
                  <a:gd name="connsiteY1" fmla="*/ 791633 h 791633"/>
                  <a:gd name="connsiteX2" fmla="*/ 0 w 791633"/>
                  <a:gd name="connsiteY2" fmla="*/ 395817 h 791633"/>
                  <a:gd name="connsiteX3" fmla="*/ 395817 w 791633"/>
                  <a:gd name="connsiteY3" fmla="*/ 0 h 791633"/>
                  <a:gd name="connsiteX4" fmla="*/ 791633 w 791633"/>
                  <a:gd name="connsiteY4" fmla="*/ 395817 h 791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33" h="791633">
                    <a:moveTo>
                      <a:pt x="791633" y="395817"/>
                    </a:moveTo>
                    <a:cubicBezTo>
                      <a:pt x="791633" y="614420"/>
                      <a:pt x="614420" y="791633"/>
                      <a:pt x="395817" y="791633"/>
                    </a:cubicBezTo>
                    <a:cubicBezTo>
                      <a:pt x="177213" y="791633"/>
                      <a:pt x="0" y="614420"/>
                      <a:pt x="0" y="395817"/>
                    </a:cubicBezTo>
                    <a:cubicBezTo>
                      <a:pt x="0" y="177213"/>
                      <a:pt x="177213" y="0"/>
                      <a:pt x="395817" y="0"/>
                    </a:cubicBezTo>
                    <a:cubicBezTo>
                      <a:pt x="614420" y="0"/>
                      <a:pt x="791633" y="177213"/>
                      <a:pt x="791633" y="395817"/>
                    </a:cubicBezTo>
                    <a:close/>
                  </a:path>
                </a:pathLst>
              </a:custGeom>
              <a:solidFill>
                <a:schemeClr val="bg1"/>
              </a:solidFill>
              <a:ln w="49411" cap="flat">
                <a:noFill/>
                <a:prstDash val="solid"/>
                <a:miter/>
              </a:ln>
              <a:effectLst>
                <a:outerShdw blurRad="127000" dist="38100" dir="2700000" algn="tl" rotWithShape="0">
                  <a:prstClr val="black">
                    <a:alpha val="50000"/>
                  </a:prstClr>
                </a:outerShdw>
              </a:effectLst>
            </p:spPr>
            <p:txBody>
              <a:bodyPr rtlCol="0" anchor="ctr"/>
              <a:lstStyle/>
              <a:p>
                <a:endParaRPr lang="en-US"/>
              </a:p>
            </p:txBody>
          </p:sp>
        </p:grpSp>
      </p:grpSp>
      <p:grpSp>
        <p:nvGrpSpPr>
          <p:cNvPr id="86" name="Group 85">
            <a:extLst>
              <a:ext uri="{FF2B5EF4-FFF2-40B4-BE49-F238E27FC236}">
                <a16:creationId xmlns:a16="http://schemas.microsoft.com/office/drawing/2014/main" id="{603E4320-07E9-91F6-C204-10B04D3A11CA}"/>
              </a:ext>
            </a:extLst>
          </p:cNvPr>
          <p:cNvGrpSpPr/>
          <p:nvPr/>
        </p:nvGrpSpPr>
        <p:grpSpPr>
          <a:xfrm>
            <a:off x="8325597" y="898391"/>
            <a:ext cx="1756813" cy="1837764"/>
            <a:chOff x="6868299" y="1649141"/>
            <a:chExt cx="1756813" cy="1837764"/>
          </a:xfrm>
        </p:grpSpPr>
        <p:sp>
          <p:nvSpPr>
            <p:cNvPr id="77" name="Graphic 2">
              <a:extLst>
                <a:ext uri="{FF2B5EF4-FFF2-40B4-BE49-F238E27FC236}">
                  <a16:creationId xmlns:a16="http://schemas.microsoft.com/office/drawing/2014/main" id="{505F8307-6B7E-D621-B2B2-83988D633688}"/>
                </a:ext>
              </a:extLst>
            </p:cNvPr>
            <p:cNvSpPr/>
            <p:nvPr/>
          </p:nvSpPr>
          <p:spPr>
            <a:xfrm>
              <a:off x="6868299" y="1649141"/>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78" name="TextBox 77">
              <a:extLst>
                <a:ext uri="{FF2B5EF4-FFF2-40B4-BE49-F238E27FC236}">
                  <a16:creationId xmlns:a16="http://schemas.microsoft.com/office/drawing/2014/main" id="{0E3AB535-2A71-CF87-265C-4CEF5993B80B}"/>
                </a:ext>
              </a:extLst>
            </p:cNvPr>
            <p:cNvSpPr txBox="1"/>
            <p:nvPr/>
          </p:nvSpPr>
          <p:spPr>
            <a:xfrm>
              <a:off x="6949560" y="2543015"/>
              <a:ext cx="1615440" cy="646331"/>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3600" i="1" spc="-150" dirty="0">
                  <a:solidFill>
                    <a:schemeClr val="bg1"/>
                  </a:solidFill>
                  <a:latin typeface="Gabriola" panose="04040605051002020D02" pitchFamily="82" charset="0"/>
                </a:rPr>
                <a:t>Findings</a:t>
              </a:r>
            </a:p>
          </p:txBody>
        </p:sp>
      </p:grpSp>
      <p:grpSp>
        <p:nvGrpSpPr>
          <p:cNvPr id="109" name="Group 108">
            <a:extLst>
              <a:ext uri="{FF2B5EF4-FFF2-40B4-BE49-F238E27FC236}">
                <a16:creationId xmlns:a16="http://schemas.microsoft.com/office/drawing/2014/main" id="{686B573E-ECB0-E10F-E618-06CCC11EE837}"/>
              </a:ext>
            </a:extLst>
          </p:cNvPr>
          <p:cNvGrpSpPr/>
          <p:nvPr/>
        </p:nvGrpSpPr>
        <p:grpSpPr>
          <a:xfrm>
            <a:off x="2027168" y="3860959"/>
            <a:ext cx="1756813" cy="1837764"/>
            <a:chOff x="6868299" y="1649141"/>
            <a:chExt cx="1756813" cy="1837764"/>
          </a:xfrm>
        </p:grpSpPr>
        <p:sp>
          <p:nvSpPr>
            <p:cNvPr id="110" name="Graphic 2">
              <a:extLst>
                <a:ext uri="{FF2B5EF4-FFF2-40B4-BE49-F238E27FC236}">
                  <a16:creationId xmlns:a16="http://schemas.microsoft.com/office/drawing/2014/main" id="{C4A08DB2-1098-61A3-D64A-1BA7F386F7C8}"/>
                </a:ext>
              </a:extLst>
            </p:cNvPr>
            <p:cNvSpPr/>
            <p:nvPr/>
          </p:nvSpPr>
          <p:spPr>
            <a:xfrm>
              <a:off x="6868299" y="1649141"/>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111" name="TextBox 110">
              <a:extLst>
                <a:ext uri="{FF2B5EF4-FFF2-40B4-BE49-F238E27FC236}">
                  <a16:creationId xmlns:a16="http://schemas.microsoft.com/office/drawing/2014/main" id="{58FC0B28-1BB3-F326-6826-2071688DCF5F}"/>
                </a:ext>
              </a:extLst>
            </p:cNvPr>
            <p:cNvSpPr txBox="1"/>
            <p:nvPr/>
          </p:nvSpPr>
          <p:spPr>
            <a:xfrm>
              <a:off x="6918979" y="2543015"/>
              <a:ext cx="1687877" cy="646331"/>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3600" i="1" spc="-150" dirty="0">
                  <a:solidFill>
                    <a:schemeClr val="bg1"/>
                  </a:solidFill>
                  <a:latin typeface="Gabriola" panose="04040605051002020D02" pitchFamily="82" charset="0"/>
                </a:rPr>
                <a:t>Limitations</a:t>
              </a:r>
            </a:p>
          </p:txBody>
        </p:sp>
      </p:grpSp>
      <p:grpSp>
        <p:nvGrpSpPr>
          <p:cNvPr id="131" name="Group 130">
            <a:extLst>
              <a:ext uri="{FF2B5EF4-FFF2-40B4-BE49-F238E27FC236}">
                <a16:creationId xmlns:a16="http://schemas.microsoft.com/office/drawing/2014/main" id="{1501F01B-219C-5D73-A7D1-1DB9397678E7}"/>
              </a:ext>
            </a:extLst>
          </p:cNvPr>
          <p:cNvGrpSpPr/>
          <p:nvPr/>
        </p:nvGrpSpPr>
        <p:grpSpPr>
          <a:xfrm>
            <a:off x="8137157" y="3694775"/>
            <a:ext cx="2107313" cy="2261032"/>
            <a:chOff x="8444207" y="3667123"/>
            <a:chExt cx="2107313" cy="2261032"/>
          </a:xfrm>
        </p:grpSpPr>
        <p:sp useBgFill="1">
          <p:nvSpPr>
            <p:cNvPr id="132" name="Graphic 14">
              <a:extLst>
                <a:ext uri="{FF2B5EF4-FFF2-40B4-BE49-F238E27FC236}">
                  <a16:creationId xmlns:a16="http://schemas.microsoft.com/office/drawing/2014/main" id="{2CE949C9-A6EB-9522-23F1-E9A58BC4DB72}"/>
                </a:ext>
              </a:extLst>
            </p:cNvPr>
            <p:cNvSpPr/>
            <p:nvPr/>
          </p:nvSpPr>
          <p:spPr>
            <a:xfrm>
              <a:off x="8444207" y="3667123"/>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grpSp>
          <p:nvGrpSpPr>
            <p:cNvPr id="133" name="Group 132">
              <a:extLst>
                <a:ext uri="{FF2B5EF4-FFF2-40B4-BE49-F238E27FC236}">
                  <a16:creationId xmlns:a16="http://schemas.microsoft.com/office/drawing/2014/main" id="{A2E35590-9276-9125-2F98-6E9BAA3FA27D}"/>
                </a:ext>
              </a:extLst>
            </p:cNvPr>
            <p:cNvGrpSpPr/>
            <p:nvPr/>
          </p:nvGrpSpPr>
          <p:grpSpPr>
            <a:xfrm>
              <a:off x="8616363" y="3901573"/>
              <a:ext cx="1756813" cy="1837764"/>
              <a:chOff x="6868299" y="1649141"/>
              <a:chExt cx="1756813" cy="1837764"/>
            </a:xfrm>
          </p:grpSpPr>
          <p:sp>
            <p:nvSpPr>
              <p:cNvPr id="134" name="Graphic 2">
                <a:extLst>
                  <a:ext uri="{FF2B5EF4-FFF2-40B4-BE49-F238E27FC236}">
                    <a16:creationId xmlns:a16="http://schemas.microsoft.com/office/drawing/2014/main" id="{85C887AE-DC3C-2B6A-92A6-0E0C3ECD7E45}"/>
                  </a:ext>
                </a:extLst>
              </p:cNvPr>
              <p:cNvSpPr/>
              <p:nvPr/>
            </p:nvSpPr>
            <p:spPr>
              <a:xfrm>
                <a:off x="6868299" y="1649141"/>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135" name="TextBox 134">
                <a:extLst>
                  <a:ext uri="{FF2B5EF4-FFF2-40B4-BE49-F238E27FC236}">
                    <a16:creationId xmlns:a16="http://schemas.microsoft.com/office/drawing/2014/main" id="{F7BD4B09-9978-D34E-C1A4-DC6B1CFCAA18}"/>
                  </a:ext>
                </a:extLst>
              </p:cNvPr>
              <p:cNvSpPr txBox="1"/>
              <p:nvPr/>
            </p:nvSpPr>
            <p:spPr>
              <a:xfrm>
                <a:off x="6934460" y="2543015"/>
                <a:ext cx="1615440" cy="646331"/>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3600" i="1" spc="-150" dirty="0">
                    <a:solidFill>
                      <a:schemeClr val="bg1"/>
                    </a:solidFill>
                    <a:latin typeface="Gabriola" panose="04040605051002020D02" pitchFamily="82" charset="0"/>
                  </a:rPr>
                  <a:t>Benefits</a:t>
                </a:r>
              </a:p>
            </p:txBody>
          </p:sp>
        </p:grpSp>
      </p:grpSp>
      <p:grpSp>
        <p:nvGrpSpPr>
          <p:cNvPr id="143" name="Group 142">
            <a:extLst>
              <a:ext uri="{FF2B5EF4-FFF2-40B4-BE49-F238E27FC236}">
                <a16:creationId xmlns:a16="http://schemas.microsoft.com/office/drawing/2014/main" id="{51168232-20E3-3647-E0D5-3C22D7AC07FE}"/>
              </a:ext>
            </a:extLst>
          </p:cNvPr>
          <p:cNvGrpSpPr/>
          <p:nvPr/>
        </p:nvGrpSpPr>
        <p:grpSpPr>
          <a:xfrm>
            <a:off x="4975159" y="3628701"/>
            <a:ext cx="2107313" cy="2261032"/>
            <a:chOff x="8444207" y="3667123"/>
            <a:chExt cx="2107313" cy="2261032"/>
          </a:xfrm>
        </p:grpSpPr>
        <p:sp useBgFill="1">
          <p:nvSpPr>
            <p:cNvPr id="144" name="Graphic 14">
              <a:extLst>
                <a:ext uri="{FF2B5EF4-FFF2-40B4-BE49-F238E27FC236}">
                  <a16:creationId xmlns:a16="http://schemas.microsoft.com/office/drawing/2014/main" id="{FAFB9D45-2ECF-E021-C173-2DE494878445}"/>
                </a:ext>
              </a:extLst>
            </p:cNvPr>
            <p:cNvSpPr/>
            <p:nvPr/>
          </p:nvSpPr>
          <p:spPr>
            <a:xfrm>
              <a:off x="8444207" y="3667123"/>
              <a:ext cx="2107313" cy="2261032"/>
            </a:xfrm>
            <a:custGeom>
              <a:avLst/>
              <a:gdLst>
                <a:gd name="connsiteX0" fmla="*/ 943088 w 2107313"/>
                <a:gd name="connsiteY0" fmla="*/ 28145 h 2261032"/>
                <a:gd name="connsiteX1" fmla="*/ 1164227 w 2107313"/>
                <a:gd name="connsiteY1" fmla="*/ 28145 h 2261032"/>
                <a:gd name="connsiteX2" fmla="*/ 2004262 w 2107313"/>
                <a:gd name="connsiteY2" fmla="*/ 491883 h 2261032"/>
                <a:gd name="connsiteX3" fmla="*/ 2107314 w 2107313"/>
                <a:gd name="connsiteY3" fmla="*/ 658678 h 2261032"/>
                <a:gd name="connsiteX4" fmla="*/ 2107314 w 2107313"/>
                <a:gd name="connsiteY4" fmla="*/ 1602354 h 2261032"/>
                <a:gd name="connsiteX5" fmla="*/ 2004262 w 2107313"/>
                <a:gd name="connsiteY5" fmla="*/ 1769150 h 2261032"/>
                <a:gd name="connsiteX6" fmla="*/ 1164227 w 2107313"/>
                <a:gd name="connsiteY6" fmla="*/ 2232887 h 2261032"/>
                <a:gd name="connsiteX7" fmla="*/ 943088 w 2107313"/>
                <a:gd name="connsiteY7" fmla="*/ 2232887 h 2261032"/>
                <a:gd name="connsiteX8" fmla="*/ 103051 w 2107313"/>
                <a:gd name="connsiteY8" fmla="*/ 1769150 h 2261032"/>
                <a:gd name="connsiteX9" fmla="*/ 0 w 2107313"/>
                <a:gd name="connsiteY9" fmla="*/ 1602354 h 2261032"/>
                <a:gd name="connsiteX10" fmla="*/ 0 w 2107313"/>
                <a:gd name="connsiteY10" fmla="*/ 658678 h 2261032"/>
                <a:gd name="connsiteX11" fmla="*/ 103051 w 2107313"/>
                <a:gd name="connsiteY11" fmla="*/ 491883 h 2261032"/>
                <a:gd name="connsiteX12" fmla="*/ 943088 w 2107313"/>
                <a:gd name="connsiteY12" fmla="*/ 28145 h 22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313" h="2261032">
                  <a:moveTo>
                    <a:pt x="943088" y="28145"/>
                  </a:moveTo>
                  <a:cubicBezTo>
                    <a:pt x="1011067" y="-9382"/>
                    <a:pt x="1096248" y="-9382"/>
                    <a:pt x="1164227" y="28145"/>
                  </a:cubicBezTo>
                  <a:lnTo>
                    <a:pt x="2004262" y="491883"/>
                  </a:lnTo>
                  <a:cubicBezTo>
                    <a:pt x="2068232" y="527197"/>
                    <a:pt x="2107314" y="590456"/>
                    <a:pt x="2107314" y="658678"/>
                  </a:cubicBezTo>
                  <a:lnTo>
                    <a:pt x="2107314" y="1602354"/>
                  </a:lnTo>
                  <a:cubicBezTo>
                    <a:pt x="2107314" y="1670576"/>
                    <a:pt x="2068232" y="1733836"/>
                    <a:pt x="2004262" y="1769150"/>
                  </a:cubicBezTo>
                  <a:lnTo>
                    <a:pt x="1164227" y="2232887"/>
                  </a:lnTo>
                  <a:cubicBezTo>
                    <a:pt x="1096248" y="2270415"/>
                    <a:pt x="1011067" y="2270415"/>
                    <a:pt x="943088" y="2232887"/>
                  </a:cubicBezTo>
                  <a:lnTo>
                    <a:pt x="103051" y="1769150"/>
                  </a:lnTo>
                  <a:cubicBezTo>
                    <a:pt x="39084" y="1733836"/>
                    <a:pt x="0" y="1670576"/>
                    <a:pt x="0" y="1602354"/>
                  </a:cubicBezTo>
                  <a:lnTo>
                    <a:pt x="0" y="658678"/>
                  </a:lnTo>
                  <a:cubicBezTo>
                    <a:pt x="0" y="590456"/>
                    <a:pt x="39084" y="527197"/>
                    <a:pt x="103051" y="491883"/>
                  </a:cubicBezTo>
                  <a:lnTo>
                    <a:pt x="943088" y="28145"/>
                  </a:lnTo>
                  <a:close/>
                </a:path>
              </a:pathLst>
            </a:custGeom>
            <a:ln w="4307" cap="flat">
              <a:solidFill>
                <a:srgbClr val="000000"/>
              </a:solidFill>
              <a:prstDash val="solid"/>
              <a:miter/>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endParaRPr lang="en-US"/>
            </a:p>
          </p:txBody>
        </p:sp>
        <p:grpSp>
          <p:nvGrpSpPr>
            <p:cNvPr id="145" name="Group 144">
              <a:extLst>
                <a:ext uri="{FF2B5EF4-FFF2-40B4-BE49-F238E27FC236}">
                  <a16:creationId xmlns:a16="http://schemas.microsoft.com/office/drawing/2014/main" id="{51AD6B7B-83FA-253C-B553-EF977A0D99F3}"/>
                </a:ext>
              </a:extLst>
            </p:cNvPr>
            <p:cNvGrpSpPr/>
            <p:nvPr/>
          </p:nvGrpSpPr>
          <p:grpSpPr>
            <a:xfrm>
              <a:off x="8616363" y="3901573"/>
              <a:ext cx="1756813" cy="1837764"/>
              <a:chOff x="6868299" y="1649141"/>
              <a:chExt cx="1756813" cy="1837764"/>
            </a:xfrm>
          </p:grpSpPr>
          <p:sp>
            <p:nvSpPr>
              <p:cNvPr id="146" name="Graphic 2">
                <a:extLst>
                  <a:ext uri="{FF2B5EF4-FFF2-40B4-BE49-F238E27FC236}">
                    <a16:creationId xmlns:a16="http://schemas.microsoft.com/office/drawing/2014/main" id="{11DD3240-2C03-442D-95FF-A9F71B733F46}"/>
                  </a:ext>
                </a:extLst>
              </p:cNvPr>
              <p:cNvSpPr/>
              <p:nvPr/>
            </p:nvSpPr>
            <p:spPr>
              <a:xfrm>
                <a:off x="6868299" y="1649141"/>
                <a:ext cx="1756813" cy="1837764"/>
              </a:xfrm>
              <a:custGeom>
                <a:avLst/>
                <a:gdLst>
                  <a:gd name="connsiteX0" fmla="*/ 2690562 w 6012011"/>
                  <a:gd name="connsiteY0" fmla="*/ 82623 h 6637456"/>
                  <a:gd name="connsiteX1" fmla="*/ 3321454 w 6012011"/>
                  <a:gd name="connsiteY1" fmla="*/ 82623 h 6637456"/>
                  <a:gd name="connsiteX2" fmla="*/ 5718013 w 6012011"/>
                  <a:gd name="connsiteY2" fmla="*/ 1443964 h 6637456"/>
                  <a:gd name="connsiteX3" fmla="*/ 6012011 w 6012011"/>
                  <a:gd name="connsiteY3" fmla="*/ 1933606 h 6637456"/>
                  <a:gd name="connsiteX4" fmla="*/ 6012011 w 6012011"/>
                  <a:gd name="connsiteY4" fmla="*/ 4703850 h 6637456"/>
                  <a:gd name="connsiteX5" fmla="*/ 5718013 w 6012011"/>
                  <a:gd name="connsiteY5" fmla="*/ 5193492 h 6637456"/>
                  <a:gd name="connsiteX6" fmla="*/ 3321454 w 6012011"/>
                  <a:gd name="connsiteY6" fmla="*/ 6554833 h 6637456"/>
                  <a:gd name="connsiteX7" fmla="*/ 2690562 w 6012011"/>
                  <a:gd name="connsiteY7" fmla="*/ 6554833 h 6637456"/>
                  <a:gd name="connsiteX8" fmla="*/ 293998 w 6012011"/>
                  <a:gd name="connsiteY8" fmla="*/ 5193492 h 6637456"/>
                  <a:gd name="connsiteX9" fmla="*/ 0 w 6012011"/>
                  <a:gd name="connsiteY9" fmla="*/ 4703850 h 6637456"/>
                  <a:gd name="connsiteX10" fmla="*/ 0 w 6012011"/>
                  <a:gd name="connsiteY10" fmla="*/ 1933606 h 6637456"/>
                  <a:gd name="connsiteX11" fmla="*/ 293998 w 6012011"/>
                  <a:gd name="connsiteY11" fmla="*/ 1443964 h 6637456"/>
                  <a:gd name="connsiteX12" fmla="*/ 2690562 w 6012011"/>
                  <a:gd name="connsiteY12" fmla="*/ 82623 h 663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2011" h="6637456">
                    <a:moveTo>
                      <a:pt x="2690562" y="82623"/>
                    </a:moveTo>
                    <a:cubicBezTo>
                      <a:pt x="2884500" y="-27541"/>
                      <a:pt x="3127515" y="-27541"/>
                      <a:pt x="3321454" y="82623"/>
                    </a:cubicBezTo>
                    <a:lnTo>
                      <a:pt x="5718013" y="1443964"/>
                    </a:lnTo>
                    <a:cubicBezTo>
                      <a:pt x="5900514" y="1547631"/>
                      <a:pt x="6012011" y="1733335"/>
                      <a:pt x="6012011" y="1933606"/>
                    </a:cubicBezTo>
                    <a:lnTo>
                      <a:pt x="6012011" y="4703850"/>
                    </a:lnTo>
                    <a:cubicBezTo>
                      <a:pt x="6012011" y="4904121"/>
                      <a:pt x="5900514" y="5089825"/>
                      <a:pt x="5718013" y="5193492"/>
                    </a:cubicBezTo>
                    <a:lnTo>
                      <a:pt x="3321454" y="6554833"/>
                    </a:lnTo>
                    <a:cubicBezTo>
                      <a:pt x="3127515" y="6664998"/>
                      <a:pt x="2884500" y="6664998"/>
                      <a:pt x="2690562" y="6554833"/>
                    </a:cubicBezTo>
                    <a:lnTo>
                      <a:pt x="293998" y="5193492"/>
                    </a:lnTo>
                    <a:cubicBezTo>
                      <a:pt x="111504" y="5089825"/>
                      <a:pt x="0" y="4904121"/>
                      <a:pt x="0" y="4703850"/>
                    </a:cubicBezTo>
                    <a:lnTo>
                      <a:pt x="0" y="1933606"/>
                    </a:lnTo>
                    <a:cubicBezTo>
                      <a:pt x="0" y="1733335"/>
                      <a:pt x="111504" y="1547631"/>
                      <a:pt x="293998" y="1443964"/>
                    </a:cubicBezTo>
                    <a:lnTo>
                      <a:pt x="2690562" y="82623"/>
                    </a:lnTo>
                    <a:close/>
                  </a:path>
                </a:pathLst>
              </a:custGeom>
              <a:noFill/>
              <a:ln w="111125" cap="flat">
                <a:gradFill>
                  <a:gsLst>
                    <a:gs pos="50000">
                      <a:schemeClr val="bg1"/>
                    </a:gs>
                    <a:gs pos="100000">
                      <a:schemeClr val="accent1">
                        <a:lumMod val="30000"/>
                        <a:lumOff val="70000"/>
                        <a:alpha val="1000"/>
                      </a:schemeClr>
                    </a:gs>
                  </a:gsLst>
                  <a:lin ang="5400000" scaled="1"/>
                </a:gradFill>
                <a:prstDash val="solid"/>
                <a:miter/>
              </a:ln>
            </p:spPr>
            <p:txBody>
              <a:bodyPr rtlCol="0" anchor="ctr"/>
              <a:lstStyle/>
              <a:p>
                <a:endParaRPr lang="en-US" dirty="0"/>
              </a:p>
            </p:txBody>
          </p:sp>
          <p:sp>
            <p:nvSpPr>
              <p:cNvPr id="147" name="TextBox 146">
                <a:extLst>
                  <a:ext uri="{FF2B5EF4-FFF2-40B4-BE49-F238E27FC236}">
                    <a16:creationId xmlns:a16="http://schemas.microsoft.com/office/drawing/2014/main" id="{743DE755-AC11-A3D6-C7E4-1E6153AF50B7}"/>
                  </a:ext>
                </a:extLst>
              </p:cNvPr>
              <p:cNvSpPr txBox="1"/>
              <p:nvPr/>
            </p:nvSpPr>
            <p:spPr>
              <a:xfrm>
                <a:off x="7166124" y="2543015"/>
                <a:ext cx="1140480" cy="646331"/>
              </a:xfrm>
              <a:prstGeom prst="rect">
                <a:avLst/>
              </a:prstGeom>
              <a:noFill/>
              <a:effectLst>
                <a:outerShdw blurRad="127000" dist="38100" dir="2700000" algn="tl" rotWithShape="0">
                  <a:prstClr val="black">
                    <a:alpha val="50000"/>
                  </a:prstClr>
                </a:outerShdw>
              </a:effectLst>
            </p:spPr>
            <p:txBody>
              <a:bodyPr wrap="square" rtlCol="0">
                <a:spAutoFit/>
              </a:bodyPr>
              <a:lstStyle/>
              <a:p>
                <a:r>
                  <a:rPr lang="en-US" sz="3600" i="1" spc="-150" dirty="0">
                    <a:solidFill>
                      <a:schemeClr val="bg1"/>
                    </a:solidFill>
                    <a:latin typeface="Gabriola" panose="04040605051002020D02" pitchFamily="82" charset="0"/>
                  </a:rPr>
                  <a:t>Actions</a:t>
                </a:r>
              </a:p>
            </p:txBody>
          </p:sp>
        </p:grpSp>
      </p:grpSp>
      <p:pic>
        <p:nvPicPr>
          <p:cNvPr id="157" name="Graphic 156" descr="Magnifying glass with solid fill">
            <a:extLst>
              <a:ext uri="{FF2B5EF4-FFF2-40B4-BE49-F238E27FC236}">
                <a16:creationId xmlns:a16="http://schemas.microsoft.com/office/drawing/2014/main" id="{356BE156-1321-A3CD-C9DA-F77E76E1DB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82949" y="1104488"/>
            <a:ext cx="914400" cy="914400"/>
          </a:xfrm>
          <a:prstGeom prst="rect">
            <a:avLst/>
          </a:prstGeom>
        </p:spPr>
      </p:pic>
      <p:pic>
        <p:nvPicPr>
          <p:cNvPr id="159" name="Graphic 158" descr="Infinity with solid fill">
            <a:extLst>
              <a:ext uri="{FF2B5EF4-FFF2-40B4-BE49-F238E27FC236}">
                <a16:creationId xmlns:a16="http://schemas.microsoft.com/office/drawing/2014/main" id="{1F41017D-01F6-B7A1-08D4-13B1661C0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48374" y="4075656"/>
            <a:ext cx="914400" cy="914400"/>
          </a:xfrm>
          <a:prstGeom prst="rect">
            <a:avLst/>
          </a:prstGeom>
        </p:spPr>
      </p:pic>
      <p:pic>
        <p:nvPicPr>
          <p:cNvPr id="161" name="Graphic 160" descr="Clipboard Checked with solid fill">
            <a:extLst>
              <a:ext uri="{FF2B5EF4-FFF2-40B4-BE49-F238E27FC236}">
                <a16:creationId xmlns:a16="http://schemas.microsoft.com/office/drawing/2014/main" id="{7A9B0172-BED5-DC5F-63EE-557819A8E9C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68521" y="4055520"/>
            <a:ext cx="914400" cy="914400"/>
          </a:xfrm>
          <a:prstGeom prst="rect">
            <a:avLst/>
          </a:prstGeom>
        </p:spPr>
      </p:pic>
      <p:pic>
        <p:nvPicPr>
          <p:cNvPr id="163" name="Graphic 162" descr="Smiling face with solid fill with solid fill">
            <a:extLst>
              <a:ext uri="{FF2B5EF4-FFF2-40B4-BE49-F238E27FC236}">
                <a16:creationId xmlns:a16="http://schemas.microsoft.com/office/drawing/2014/main" id="{37CE3695-7274-46EA-BB0F-AB3F15A5CD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30519" y="4075656"/>
            <a:ext cx="914400" cy="914400"/>
          </a:xfrm>
          <a:prstGeom prst="rect">
            <a:avLst/>
          </a:prstGeom>
        </p:spPr>
      </p:pic>
      <mc:AlternateContent xmlns:mc="http://schemas.openxmlformats.org/markup-compatibility/2006">
        <mc:Choice xmlns:pslz="http://schemas.microsoft.com/office/powerpoint/2016/slidezoom" Requires="pslz">
          <p:graphicFrame>
            <p:nvGraphicFramePr>
              <p:cNvPr id="165" name="Slide Zoom 164">
                <a:extLst>
                  <a:ext uri="{FF2B5EF4-FFF2-40B4-BE49-F238E27FC236}">
                    <a16:creationId xmlns:a16="http://schemas.microsoft.com/office/drawing/2014/main" id="{5762010D-2767-4ED6-E074-AD37E75C99A4}"/>
                  </a:ext>
                </a:extLst>
              </p:cNvPr>
              <p:cNvGraphicFramePr>
                <a:graphicFrameLocks noChangeAspect="1"/>
              </p:cNvGraphicFramePr>
              <p:nvPr>
                <p:extLst>
                  <p:ext uri="{D42A27DB-BD31-4B8C-83A1-F6EECF244321}">
                    <p14:modId xmlns:p14="http://schemas.microsoft.com/office/powerpoint/2010/main" val="1858459173"/>
                  </p:ext>
                </p:extLst>
              </p:nvPr>
            </p:nvGraphicFramePr>
            <p:xfrm>
              <a:off x="5409951" y="1244719"/>
              <a:ext cx="1214373" cy="1021278"/>
            </p:xfrm>
            <a:graphic>
              <a:graphicData uri="http://schemas.microsoft.com/office/powerpoint/2016/slidezoom">
                <pslz:sldZm>
                  <pslz:sldZmObj sldId="285" cId="545198782">
                    <pslz:zmPr id="{3C246821-B9CE-4345-825B-5C1E97D72E68}" imageType="cover" transitionDur="5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214373" cy="1021278"/>
                        </a:xfrm>
                        <a:prstGeom prst="rect">
                          <a:avLst/>
                        </a:prstGeom>
                        <a:ln w="57150">
                          <a:noFill/>
                        </a:ln>
                      </p166:spPr>
                    </pslz:zmPr>
                  </pslz:sldZmObj>
                </pslz:sldZm>
              </a:graphicData>
            </a:graphic>
          </p:graphicFrame>
        </mc:Choice>
        <mc:Fallback>
          <p:pic>
            <p:nvPicPr>
              <p:cNvPr id="165" name="Slide Zoom 164">
                <a:hlinkClick r:id="rId17" action="ppaction://hlinksldjump"/>
                <a:extLst>
                  <a:ext uri="{FF2B5EF4-FFF2-40B4-BE49-F238E27FC236}">
                    <a16:creationId xmlns:a16="http://schemas.microsoft.com/office/drawing/2014/main" id="{5762010D-2767-4ED6-E074-AD37E75C99A4}"/>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5409951" y="1244719"/>
                <a:ext cx="1214373" cy="1021278"/>
              </a:xfrm>
              <a:prstGeom prst="rect">
                <a:avLst/>
              </a:prstGeom>
              <a:ln w="57150">
                <a:noFill/>
              </a:ln>
            </p:spPr>
          </p:pic>
        </mc:Fallback>
      </mc:AlternateContent>
      <mc:AlternateContent xmlns:mc="http://schemas.openxmlformats.org/markup-compatibility/2006">
        <mc:Choice xmlns:pslz="http://schemas.microsoft.com/office/powerpoint/2016/slidezoom" Requires="pslz">
          <p:graphicFrame>
            <p:nvGraphicFramePr>
              <p:cNvPr id="171" name="Slide Zoom 170">
                <a:extLst>
                  <a:ext uri="{FF2B5EF4-FFF2-40B4-BE49-F238E27FC236}">
                    <a16:creationId xmlns:a16="http://schemas.microsoft.com/office/drawing/2014/main" id="{DE65C954-5625-8D4F-926E-062AEDC52098}"/>
                  </a:ext>
                </a:extLst>
              </p:cNvPr>
              <p:cNvGraphicFramePr>
                <a:graphicFrameLocks noChangeAspect="1"/>
              </p:cNvGraphicFramePr>
              <p:nvPr>
                <p:extLst>
                  <p:ext uri="{D42A27DB-BD31-4B8C-83A1-F6EECF244321}">
                    <p14:modId xmlns:p14="http://schemas.microsoft.com/office/powerpoint/2010/main" val="3897558313"/>
                  </p:ext>
                </p:extLst>
              </p:nvPr>
            </p:nvGraphicFramePr>
            <p:xfrm>
              <a:off x="8506361" y="1175972"/>
              <a:ext cx="1416434" cy="1191211"/>
            </p:xfrm>
            <a:graphic>
              <a:graphicData uri="http://schemas.microsoft.com/office/powerpoint/2016/slidezoom">
                <pslz:sldZm>
                  <pslz:sldZmObj sldId="289" cId="1236625726">
                    <pslz:zmPr id="{ABB875EE-58EC-4593-8CA5-6AA975C06A30}" returnToParent="0" imageType="cover" transitionDur="5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416434" cy="1191211"/>
                        </a:xfrm>
                        <a:prstGeom prst="rect">
                          <a:avLst/>
                        </a:prstGeom>
                        <a:ln w="38100">
                          <a:noFill/>
                        </a:ln>
                      </p166:spPr>
                    </pslz:zmPr>
                  </pslz:sldZmObj>
                </pslz:sldZm>
              </a:graphicData>
            </a:graphic>
          </p:graphicFrame>
        </mc:Choice>
        <mc:Fallback>
          <p:pic>
            <p:nvPicPr>
              <p:cNvPr id="171" name="Slide Zoom 170">
                <a:hlinkClick r:id="rId18" action="ppaction://hlinksldjump"/>
                <a:extLst>
                  <a:ext uri="{FF2B5EF4-FFF2-40B4-BE49-F238E27FC236}">
                    <a16:creationId xmlns:a16="http://schemas.microsoft.com/office/drawing/2014/main" id="{DE65C954-5625-8D4F-926E-062AEDC52098}"/>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8506361" y="1175972"/>
                <a:ext cx="1416434" cy="1191211"/>
              </a:xfrm>
              <a:prstGeom prst="rect">
                <a:avLst/>
              </a:prstGeom>
              <a:ln w="38100">
                <a:noFill/>
              </a:ln>
            </p:spPr>
          </p:pic>
        </mc:Fallback>
      </mc:AlternateContent>
    </p:spTree>
    <p:extLst>
      <p:ext uri="{BB962C8B-B14F-4D97-AF65-F5344CB8AC3E}">
        <p14:creationId xmlns:p14="http://schemas.microsoft.com/office/powerpoint/2010/main" val="12428941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4D482A56-32DF-1552-BEBB-B10B6D600B3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B04140C5-2729-EFFE-17F0-DE4C0F21BB5B}"/>
              </a:ext>
            </a:extLst>
          </p:cNvPr>
          <p:cNvSpPr txBox="1"/>
          <p:nvPr/>
        </p:nvSpPr>
        <p:spPr>
          <a:xfrm>
            <a:off x="209551" y="2017209"/>
            <a:ext cx="5886450" cy="3970318"/>
          </a:xfrm>
          <a:prstGeom prst="rect">
            <a:avLst/>
          </a:prstGeom>
          <a:noFill/>
        </p:spPr>
        <p:txBody>
          <a:bodyPr wrap="square" rtlCol="0">
            <a:spAutoFit/>
          </a:bodyPr>
          <a:lstStyle/>
          <a:p>
            <a:pPr algn="l">
              <a:buNone/>
            </a:pPr>
            <a:r>
              <a:rPr lang="en-US" b="0" i="0" dirty="0">
                <a:solidFill>
                  <a:schemeClr val="bg1"/>
                </a:solidFill>
                <a:effectLst/>
                <a:latin typeface="Roboto" panose="02000000000000000000" pitchFamily="2" charset="0"/>
              </a:rPr>
              <a:t>My goal is to assess whether incorporating external variables like </a:t>
            </a:r>
            <a:r>
              <a:rPr lang="en-US" b="1" i="0" dirty="0">
                <a:solidFill>
                  <a:schemeClr val="bg1"/>
                </a:solidFill>
                <a:effectLst/>
                <a:latin typeface="Roboto" panose="02000000000000000000" pitchFamily="2" charset="0"/>
              </a:rPr>
              <a:t>temperature</a:t>
            </a:r>
            <a:r>
              <a:rPr lang="en-US" b="0" i="0" dirty="0">
                <a:solidFill>
                  <a:schemeClr val="bg1"/>
                </a:solidFill>
                <a:effectLst/>
                <a:latin typeface="Roboto" panose="02000000000000000000" pitchFamily="2" charset="0"/>
              </a:rPr>
              <a:t>, </a:t>
            </a:r>
            <a:r>
              <a:rPr lang="en-US" b="1" i="0" dirty="0">
                <a:solidFill>
                  <a:schemeClr val="bg1"/>
                </a:solidFill>
                <a:effectLst/>
                <a:latin typeface="Roboto" panose="02000000000000000000" pitchFamily="2" charset="0"/>
              </a:rPr>
              <a:t>humidity</a:t>
            </a:r>
            <a:r>
              <a:rPr lang="en-US" b="0" i="0" dirty="0">
                <a:solidFill>
                  <a:schemeClr val="bg1"/>
                </a:solidFill>
                <a:effectLst/>
                <a:latin typeface="Roboto" panose="02000000000000000000" pitchFamily="2" charset="0"/>
              </a:rPr>
              <a:t>, and US holidays improves the forecasting accuracy of daily bike rentals for Capital Bikeshare in Washington, DC.</a:t>
            </a:r>
          </a:p>
          <a:p>
            <a:pPr algn="l">
              <a:buNone/>
            </a:pPr>
            <a:endParaRPr lang="en-US" b="0" i="0" dirty="0">
              <a:solidFill>
                <a:schemeClr val="bg1"/>
              </a:solidFill>
              <a:effectLst/>
              <a:latin typeface="Roboto" panose="02000000000000000000" pitchFamily="2" charset="0"/>
            </a:endParaRPr>
          </a:p>
          <a:p>
            <a:pPr algn="l">
              <a:buNone/>
            </a:pPr>
            <a:r>
              <a:rPr lang="en-US" b="1" dirty="0">
                <a:solidFill>
                  <a:schemeClr val="bg1"/>
                </a:solidFill>
                <a:latin typeface="Roboto" panose="02000000000000000000" pitchFamily="2" charset="0"/>
              </a:rPr>
              <a:t>Null </a:t>
            </a:r>
            <a:r>
              <a:rPr lang="en-US" b="1" i="0" dirty="0">
                <a:solidFill>
                  <a:schemeClr val="bg1"/>
                </a:solidFill>
                <a:effectLst/>
                <a:latin typeface="Roboto" panose="02000000000000000000" pitchFamily="2" charset="0"/>
              </a:rPr>
              <a:t>hypothesis - T</a:t>
            </a:r>
            <a:r>
              <a:rPr lang="en-US" b="0" i="0" dirty="0">
                <a:solidFill>
                  <a:schemeClr val="bg1"/>
                </a:solidFill>
                <a:effectLst/>
                <a:latin typeface="Roboto" panose="02000000000000000000" pitchFamily="2" charset="0"/>
              </a:rPr>
              <a:t>hese variables do not statistically significantly enhance the forecasting accuracy</a:t>
            </a:r>
          </a:p>
          <a:p>
            <a:pPr algn="l">
              <a:buNone/>
            </a:pPr>
            <a:endParaRPr lang="en-US" b="0" i="0" dirty="0">
              <a:solidFill>
                <a:schemeClr val="bg1"/>
              </a:solidFill>
              <a:effectLst/>
              <a:latin typeface="Roboto" panose="02000000000000000000" pitchFamily="2" charset="0"/>
            </a:endParaRPr>
          </a:p>
          <a:p>
            <a:pPr algn="l">
              <a:buNone/>
            </a:pPr>
            <a:r>
              <a:rPr lang="en-US" b="1" i="0" dirty="0">
                <a:solidFill>
                  <a:schemeClr val="bg1"/>
                </a:solidFill>
                <a:effectLst/>
                <a:latin typeface="Roboto" panose="02000000000000000000" pitchFamily="2" charset="0"/>
              </a:rPr>
              <a:t>Alternative hypothesis</a:t>
            </a:r>
            <a:r>
              <a:rPr lang="en-US" b="0" i="0" dirty="0">
                <a:solidFill>
                  <a:schemeClr val="bg1"/>
                </a:solidFill>
                <a:effectLst/>
                <a:latin typeface="Roboto" panose="02000000000000000000" pitchFamily="2" charset="0"/>
              </a:rPr>
              <a:t>  - These variables do statistically significantly enhance the forecasting accuracy.</a:t>
            </a:r>
          </a:p>
          <a:p>
            <a:pPr algn="l">
              <a:buNone/>
            </a:pPr>
            <a:endParaRPr lang="en-US" b="0" i="0" dirty="0">
              <a:solidFill>
                <a:schemeClr val="bg1"/>
              </a:solidFill>
              <a:effectLst/>
              <a:latin typeface="Roboto" panose="02000000000000000000" pitchFamily="2" charset="0"/>
            </a:endParaRPr>
          </a:p>
          <a:p>
            <a:pPr algn="l"/>
            <a:r>
              <a:rPr lang="en-US" b="0" i="0" dirty="0">
                <a:solidFill>
                  <a:schemeClr val="bg1"/>
                </a:solidFill>
                <a:effectLst/>
                <a:latin typeface="Roboto" panose="02000000000000000000" pitchFamily="2" charset="0"/>
              </a:rPr>
              <a:t>Accurately forecasting bike rental demand is critical, given that Washington experiences a high influx of tourism each year.</a:t>
            </a:r>
            <a:endParaRPr lang="en-US" b="1" i="0" dirty="0">
              <a:solidFill>
                <a:schemeClr val="bg1"/>
              </a:solidFill>
              <a:effectLst/>
              <a:latin typeface="Roboto" panose="02000000000000000000" pitchFamily="2" charset="0"/>
            </a:endParaRPr>
          </a:p>
        </p:txBody>
      </p:sp>
      <p:sp>
        <p:nvSpPr>
          <p:cNvPr id="15" name="Rectangle 14">
            <a:extLst>
              <a:ext uri="{FF2B5EF4-FFF2-40B4-BE49-F238E27FC236}">
                <a16:creationId xmlns:a16="http://schemas.microsoft.com/office/drawing/2014/main" id="{AE565474-E4C2-CCC1-CC0B-C92A5BC88643}"/>
              </a:ext>
            </a:extLst>
          </p:cNvPr>
          <p:cNvSpPr/>
          <p:nvPr/>
        </p:nvSpPr>
        <p:spPr>
          <a:xfrm>
            <a:off x="209550" y="1788554"/>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Person with idea outline">
            <a:extLst>
              <a:ext uri="{FF2B5EF4-FFF2-40B4-BE49-F238E27FC236}">
                <a16:creationId xmlns:a16="http://schemas.microsoft.com/office/drawing/2014/main" id="{157A8078-32E6-0599-6FDA-003FE3FB1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9035" y="26846"/>
            <a:ext cx="1092466" cy="1092466"/>
          </a:xfrm>
          <a:prstGeom prst="rect">
            <a:avLst/>
          </a:prstGeom>
          <a:effectLst>
            <a:outerShdw blurRad="127000" dist="38100" dir="2700000" algn="tl" rotWithShape="0">
              <a:prstClr val="black">
                <a:alpha val="50000"/>
              </a:prstClr>
            </a:outerShdw>
          </a:effectLst>
        </p:spPr>
      </p:pic>
      <p:sp>
        <p:nvSpPr>
          <p:cNvPr id="17" name="TextBox 16">
            <a:extLst>
              <a:ext uri="{FF2B5EF4-FFF2-40B4-BE49-F238E27FC236}">
                <a16:creationId xmlns:a16="http://schemas.microsoft.com/office/drawing/2014/main" id="{F7752E0E-5971-5658-EFAC-E53390869336}"/>
              </a:ext>
            </a:extLst>
          </p:cNvPr>
          <p:cNvSpPr txBox="1"/>
          <p:nvPr/>
        </p:nvSpPr>
        <p:spPr>
          <a:xfrm>
            <a:off x="4198257" y="465542"/>
            <a:ext cx="3523343" cy="1323439"/>
          </a:xfrm>
          <a:prstGeom prst="rect">
            <a:avLst/>
          </a:prstGeom>
          <a:noFill/>
          <a:effectLst>
            <a:outerShdw blurRad="127000" dist="38100" dir="2700000" algn="tl" rotWithShape="0">
              <a:prstClr val="black">
                <a:alpha val="50000"/>
              </a:prstClr>
            </a:outerShdw>
          </a:effectLst>
        </p:spPr>
        <p:txBody>
          <a:bodyPr wrap="square" rtlCol="0">
            <a:spAutoFit/>
          </a:bodyPr>
          <a:lstStyle/>
          <a:p>
            <a:r>
              <a:rPr lang="en-US" sz="8000" i="1" spc="-150" dirty="0">
                <a:solidFill>
                  <a:schemeClr val="bg1"/>
                </a:solidFill>
                <a:latin typeface="Gabriola" panose="04040605051002020D02" pitchFamily="82" charset="0"/>
              </a:rPr>
              <a:t>Hypothesis</a:t>
            </a:r>
            <a:endParaRPr lang="en-US" sz="16800" i="1" spc="-150" dirty="0">
              <a:solidFill>
                <a:schemeClr val="bg1"/>
              </a:solidFill>
              <a:latin typeface="Gabriola" panose="04040605051002020D02" pitchFamily="82" charset="0"/>
            </a:endParaRPr>
          </a:p>
        </p:txBody>
      </p:sp>
      <p:sp>
        <p:nvSpPr>
          <p:cNvPr id="18" name="TextBox 17">
            <a:extLst>
              <a:ext uri="{FF2B5EF4-FFF2-40B4-BE49-F238E27FC236}">
                <a16:creationId xmlns:a16="http://schemas.microsoft.com/office/drawing/2014/main" id="{F1045795-E2EB-454E-3AEB-BE474CAC3B8B}"/>
              </a:ext>
            </a:extLst>
          </p:cNvPr>
          <p:cNvSpPr txBox="1"/>
          <p:nvPr/>
        </p:nvSpPr>
        <p:spPr>
          <a:xfrm>
            <a:off x="6411501" y="2017209"/>
            <a:ext cx="4892221" cy="1200329"/>
          </a:xfrm>
          <a:prstGeom prst="rect">
            <a:avLst/>
          </a:prstGeom>
          <a:noFill/>
        </p:spPr>
        <p:txBody>
          <a:bodyPr wrap="square" rtlCol="0">
            <a:spAutoFit/>
          </a:bodyPr>
          <a:lstStyle/>
          <a:p>
            <a:r>
              <a:rPr lang="en-US" dirty="0">
                <a:solidFill>
                  <a:schemeClr val="bg1"/>
                </a:solidFill>
                <a:latin typeface="Roboto" panose="02000000000000000000" pitchFamily="2" charset="0"/>
              </a:rPr>
              <a:t>Here we can see </a:t>
            </a:r>
            <a:r>
              <a:rPr lang="en-US" b="0" i="0" dirty="0">
                <a:solidFill>
                  <a:schemeClr val="bg1"/>
                </a:solidFill>
                <a:effectLst/>
                <a:latin typeface="Roboto" panose="02000000000000000000" pitchFamily="2" charset="0"/>
              </a:rPr>
              <a:t>a clear upward trend and seasonal patterns.  </a:t>
            </a:r>
            <a:r>
              <a:rPr lang="en-US" dirty="0">
                <a:solidFill>
                  <a:schemeClr val="bg1"/>
                </a:solidFill>
                <a:latin typeface="Roboto" panose="02000000000000000000" pitchFamily="2" charset="0"/>
              </a:rPr>
              <a:t>For example, </a:t>
            </a:r>
            <a:r>
              <a:rPr lang="en-US" b="0" i="0" dirty="0">
                <a:solidFill>
                  <a:schemeClr val="bg1"/>
                </a:solidFill>
                <a:effectLst/>
                <a:latin typeface="Roboto" panose="02000000000000000000" pitchFamily="2" charset="0"/>
              </a:rPr>
              <a:t>it appears that the winter months have consistently fewer rentals than the summer months.</a:t>
            </a:r>
            <a:endParaRPr lang="en-US" dirty="0">
              <a:solidFill>
                <a:schemeClr val="bg1"/>
              </a:solidFill>
            </a:endParaRPr>
          </a:p>
        </p:txBody>
      </p:sp>
      <p:pic>
        <p:nvPicPr>
          <p:cNvPr id="19" name="Picture 18" descr="A graph showing a number of rentals&#10;&#10;AI-generated content may be incorrect.">
            <a:extLst>
              <a:ext uri="{FF2B5EF4-FFF2-40B4-BE49-F238E27FC236}">
                <a16:creationId xmlns:a16="http://schemas.microsoft.com/office/drawing/2014/main" id="{25A1AC11-5046-18E5-621A-0D349D26A5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442" y="3252445"/>
            <a:ext cx="4869280" cy="3289079"/>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980675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10000" b="-10000"/>
          </a:stretch>
        </a:blipFill>
        <a:effectLst/>
      </p:bgPr>
    </p:bg>
    <p:spTree>
      <p:nvGrpSpPr>
        <p:cNvPr id="1" name="">
          <a:extLst>
            <a:ext uri="{FF2B5EF4-FFF2-40B4-BE49-F238E27FC236}">
              <a16:creationId xmlns:a16="http://schemas.microsoft.com/office/drawing/2014/main" id="{0ACDE418-DE26-58F8-4221-68F825A083B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6F55A5E-AEAD-EF47-D501-FB11AD66B79E}"/>
              </a:ext>
            </a:extLst>
          </p:cNvPr>
          <p:cNvSpPr txBox="1"/>
          <p:nvPr/>
        </p:nvSpPr>
        <p:spPr>
          <a:xfrm>
            <a:off x="565144" y="1856921"/>
            <a:ext cx="4857750" cy="3416320"/>
          </a:xfrm>
          <a:prstGeom prst="rect">
            <a:avLst/>
          </a:prstGeom>
          <a:noFill/>
        </p:spPr>
        <p:txBody>
          <a:bodyPr wrap="square" rtlCol="0">
            <a:spAutoFit/>
          </a:bodyPr>
          <a:lstStyle/>
          <a:p>
            <a:r>
              <a:rPr lang="en-US" dirty="0">
                <a:solidFill>
                  <a:schemeClr val="bg1"/>
                </a:solidFill>
              </a:rPr>
              <a:t>The data used in this analysis was gathered from the UCI Machine Learning Repository, which contains two years of daily bike rentals. </a:t>
            </a:r>
          </a:p>
          <a:p>
            <a:endParaRPr lang="en-US" dirty="0">
              <a:solidFill>
                <a:schemeClr val="bg1"/>
              </a:solidFill>
            </a:endParaRPr>
          </a:p>
          <a:p>
            <a:r>
              <a:rPr lang="en-US" dirty="0">
                <a:solidFill>
                  <a:schemeClr val="bg1"/>
                </a:solidFill>
              </a:rPr>
              <a:t>I created two different time series models using the </a:t>
            </a:r>
            <a:r>
              <a:rPr lang="en-US" i="1" dirty="0">
                <a:solidFill>
                  <a:schemeClr val="bg1"/>
                </a:solidFill>
              </a:rPr>
              <a:t>Metra Prophet</a:t>
            </a:r>
            <a:r>
              <a:rPr lang="en-US" dirty="0">
                <a:solidFill>
                  <a:schemeClr val="bg1"/>
                </a:solidFill>
              </a:rPr>
              <a:t> framework.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first is the </a:t>
            </a:r>
            <a:r>
              <a:rPr lang="en-US" b="1" dirty="0">
                <a:solidFill>
                  <a:schemeClr val="bg1"/>
                </a:solidFill>
              </a:rPr>
              <a:t>baseline model,</a:t>
            </a:r>
            <a:r>
              <a:rPr lang="en-US" dirty="0">
                <a:solidFill>
                  <a:schemeClr val="bg1"/>
                </a:solidFill>
              </a:rPr>
              <a:t> which includes the </a:t>
            </a:r>
            <a:r>
              <a:rPr lang="en-US" b="1" i="1" dirty="0">
                <a:solidFill>
                  <a:schemeClr val="bg1"/>
                </a:solidFill>
              </a:rPr>
              <a:t>Date</a:t>
            </a:r>
            <a:r>
              <a:rPr lang="en-US" dirty="0">
                <a:solidFill>
                  <a:schemeClr val="bg1"/>
                </a:solidFill>
              </a:rPr>
              <a:t> and the </a:t>
            </a:r>
            <a:r>
              <a:rPr lang="en-US" b="1" i="1" dirty="0">
                <a:solidFill>
                  <a:schemeClr val="bg1"/>
                </a:solidFill>
              </a:rPr>
              <a:t>Rental Count</a:t>
            </a:r>
            <a:r>
              <a:rPr lang="en-US" dirty="0">
                <a:solidFill>
                  <a:schemeClr val="bg1"/>
                </a:solidFill>
              </a:rPr>
              <a:t>.</a:t>
            </a:r>
          </a:p>
          <a:p>
            <a:pPr marL="285750" indent="-285750">
              <a:buFont typeface="Arial" panose="020B0604020202020204" pitchFamily="34" charset="0"/>
              <a:buChar char="•"/>
            </a:pPr>
            <a:r>
              <a:rPr lang="en-US" dirty="0">
                <a:solidFill>
                  <a:schemeClr val="bg1"/>
                </a:solidFill>
              </a:rPr>
              <a:t>The second is the </a:t>
            </a:r>
            <a:r>
              <a:rPr lang="en-US" b="1" dirty="0">
                <a:solidFill>
                  <a:schemeClr val="bg1"/>
                </a:solidFill>
              </a:rPr>
              <a:t>Enhanced model,</a:t>
            </a:r>
            <a:r>
              <a:rPr lang="en-US" dirty="0">
                <a:solidFill>
                  <a:schemeClr val="bg1"/>
                </a:solidFill>
              </a:rPr>
              <a:t> which includes the baseline variables in addition to </a:t>
            </a:r>
            <a:r>
              <a:rPr lang="en-US" b="1" dirty="0">
                <a:solidFill>
                  <a:schemeClr val="bg1"/>
                </a:solidFill>
              </a:rPr>
              <a:t>Temperature</a:t>
            </a:r>
            <a:r>
              <a:rPr lang="en-US" dirty="0">
                <a:solidFill>
                  <a:schemeClr val="bg1"/>
                </a:solidFill>
              </a:rPr>
              <a:t>, </a:t>
            </a:r>
            <a:r>
              <a:rPr lang="en-US" b="1" dirty="0">
                <a:solidFill>
                  <a:schemeClr val="bg1"/>
                </a:solidFill>
              </a:rPr>
              <a:t>Humidity</a:t>
            </a:r>
            <a:r>
              <a:rPr lang="en-US" dirty="0">
                <a:solidFill>
                  <a:schemeClr val="bg1"/>
                </a:solidFill>
              </a:rPr>
              <a:t>, and </a:t>
            </a:r>
            <a:r>
              <a:rPr lang="en-US" b="1" dirty="0">
                <a:solidFill>
                  <a:schemeClr val="bg1"/>
                </a:solidFill>
              </a:rPr>
              <a:t>US Holidays</a:t>
            </a:r>
            <a:r>
              <a:rPr lang="en-US" dirty="0">
                <a:solidFill>
                  <a:schemeClr val="bg1"/>
                </a:solidFill>
              </a:rPr>
              <a:t>.</a:t>
            </a:r>
          </a:p>
        </p:txBody>
      </p:sp>
      <p:sp>
        <p:nvSpPr>
          <p:cNvPr id="10" name="Rectangle 9">
            <a:extLst>
              <a:ext uri="{FF2B5EF4-FFF2-40B4-BE49-F238E27FC236}">
                <a16:creationId xmlns:a16="http://schemas.microsoft.com/office/drawing/2014/main" id="{8F13AC50-C262-DEB6-1E44-432365821C18}"/>
              </a:ext>
            </a:extLst>
          </p:cNvPr>
          <p:cNvSpPr/>
          <p:nvPr/>
        </p:nvSpPr>
        <p:spPr>
          <a:xfrm>
            <a:off x="209550" y="5765996"/>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4DBE0F-813D-4474-F735-C22F71815BC8}"/>
              </a:ext>
            </a:extLst>
          </p:cNvPr>
          <p:cNvSpPr/>
          <p:nvPr/>
        </p:nvSpPr>
        <p:spPr>
          <a:xfrm>
            <a:off x="209550" y="1788554"/>
            <a:ext cx="11772900" cy="45719"/>
          </a:xfrm>
          <a:prstGeom prst="rect">
            <a:avLst/>
          </a:prstGeom>
          <a:gradFill flip="none" rotWithShape="1">
            <a:gsLst>
              <a:gs pos="0">
                <a:schemeClr val="accent1">
                  <a:lumMod val="5000"/>
                  <a:lumOff val="95000"/>
                  <a:alpha val="0"/>
                </a:schemeClr>
              </a:gs>
              <a:gs pos="50000">
                <a:schemeClr val="bg1">
                  <a:lumMod val="75000"/>
                </a:schemeClr>
              </a:gs>
              <a:gs pos="10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54F29D-67B3-E9FD-1CD9-DFCCFE01872F}"/>
              </a:ext>
            </a:extLst>
          </p:cNvPr>
          <p:cNvSpPr txBox="1"/>
          <p:nvPr/>
        </p:nvSpPr>
        <p:spPr>
          <a:xfrm>
            <a:off x="4682665" y="513534"/>
            <a:ext cx="2496463" cy="1323439"/>
          </a:xfrm>
          <a:prstGeom prst="rect">
            <a:avLst/>
          </a:prstGeom>
          <a:noFill/>
          <a:effectLst>
            <a:outerShdw blurRad="127000" dist="38100" dir="2700000" algn="tl" rotWithShape="0">
              <a:prstClr val="black">
                <a:alpha val="50000"/>
              </a:prstClr>
            </a:outerShdw>
          </a:effectLst>
        </p:spPr>
        <p:txBody>
          <a:bodyPr wrap="square" rtlCol="0">
            <a:spAutoFit/>
          </a:bodyPr>
          <a:lstStyle/>
          <a:p>
            <a:pPr algn="ctr"/>
            <a:r>
              <a:rPr lang="en-US" sz="8000" i="1" spc="-150" dirty="0">
                <a:solidFill>
                  <a:schemeClr val="bg1"/>
                </a:solidFill>
                <a:latin typeface="Gabriola" panose="04040605051002020D02" pitchFamily="82" charset="0"/>
              </a:rPr>
              <a:t>Process</a:t>
            </a:r>
          </a:p>
        </p:txBody>
      </p:sp>
      <p:pic>
        <p:nvPicPr>
          <p:cNvPr id="3" name="Graphic 2" descr="Circles with arrows with solid fill">
            <a:extLst>
              <a:ext uri="{FF2B5EF4-FFF2-40B4-BE49-F238E27FC236}">
                <a16:creationId xmlns:a16="http://schemas.microsoft.com/office/drawing/2014/main" id="{A433FA88-18F0-D9A1-B744-85518A9109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2894" y="159248"/>
            <a:ext cx="1016006" cy="1016006"/>
          </a:xfrm>
          <a:prstGeom prst="rect">
            <a:avLst/>
          </a:prstGeom>
          <a:effectLst>
            <a:outerShdw blurRad="127000" dist="38100" dir="2700000" algn="tl" rotWithShape="0">
              <a:prstClr val="black">
                <a:alpha val="50000"/>
              </a:prstClr>
            </a:outerShdw>
          </a:effectLst>
        </p:spPr>
      </p:pic>
      <p:sp>
        <p:nvSpPr>
          <p:cNvPr id="4" name="TextBox 3">
            <a:extLst>
              <a:ext uri="{FF2B5EF4-FFF2-40B4-BE49-F238E27FC236}">
                <a16:creationId xmlns:a16="http://schemas.microsoft.com/office/drawing/2014/main" id="{6F4B1D6A-3F69-AE0F-05CF-08707555212D}"/>
              </a:ext>
            </a:extLst>
          </p:cNvPr>
          <p:cNvSpPr txBox="1"/>
          <p:nvPr/>
        </p:nvSpPr>
        <p:spPr>
          <a:xfrm>
            <a:off x="6096000" y="1841397"/>
            <a:ext cx="5022850" cy="3970318"/>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I tested the models by training them on about a year and a half of the past data, checking how they performed over the next month and then predicted three months into the future. </a:t>
            </a:r>
          </a:p>
          <a:p>
            <a:endParaRPr lang="en-US" dirty="0">
              <a:solidFill>
                <a:schemeClr val="bg1"/>
              </a:solidFill>
              <a:latin typeface="Roboto" panose="02000000000000000000" pitchFamily="2" charset="0"/>
            </a:endParaRPr>
          </a:p>
          <a:p>
            <a:r>
              <a:rPr lang="en-US" b="0" i="0" dirty="0">
                <a:solidFill>
                  <a:schemeClr val="bg1"/>
                </a:solidFill>
                <a:effectLst/>
                <a:latin typeface="Roboto" panose="02000000000000000000" pitchFamily="2" charset="0"/>
              </a:rPr>
              <a:t>I measured how far off their predictions were from the actual results using the </a:t>
            </a:r>
            <a:r>
              <a:rPr lang="en-US" b="1" i="0" dirty="0">
                <a:solidFill>
                  <a:schemeClr val="bg1"/>
                </a:solidFill>
                <a:effectLst/>
                <a:latin typeface="Roboto" panose="02000000000000000000" pitchFamily="2" charset="0"/>
              </a:rPr>
              <a:t>Root mean square error</a:t>
            </a:r>
            <a:r>
              <a:rPr lang="en-US" b="0" i="0" dirty="0">
                <a:solidFill>
                  <a:schemeClr val="bg1"/>
                </a:solidFill>
                <a:effectLst/>
                <a:latin typeface="Roboto" panose="02000000000000000000" pitchFamily="2" charset="0"/>
              </a:rPr>
              <a:t> (RMSE). Then I ran a test to compare the RMSE of each model and see if the difference was due to chance or if it was actually meaningful. </a:t>
            </a:r>
          </a:p>
          <a:p>
            <a:endParaRPr lang="en-US" dirty="0">
              <a:solidFill>
                <a:schemeClr val="bg1"/>
              </a:solidFill>
              <a:latin typeface="Roboto" panose="02000000000000000000" pitchFamily="2" charset="0"/>
            </a:endParaRPr>
          </a:p>
          <a:p>
            <a:r>
              <a:rPr lang="en-US" dirty="0">
                <a:solidFill>
                  <a:schemeClr val="bg1"/>
                </a:solidFill>
                <a:latin typeface="Roboto" panose="02000000000000000000" pitchFamily="2" charset="0"/>
              </a:rPr>
              <a:t>The model with the lower error score is more accurate. </a:t>
            </a:r>
            <a:endParaRPr lang="en-US" dirty="0">
              <a:solidFill>
                <a:schemeClr val="bg1"/>
              </a:solidFill>
            </a:endParaRPr>
          </a:p>
        </p:txBody>
      </p:sp>
    </p:spTree>
    <p:extLst>
      <p:ext uri="{BB962C8B-B14F-4D97-AF65-F5344CB8AC3E}">
        <p14:creationId xmlns:p14="http://schemas.microsoft.com/office/powerpoint/2010/main" val="5451987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5624</TotalTime>
  <Words>847</Words>
  <Application>Microsoft Office PowerPoint</Application>
  <PresentationFormat>Widescreen</PresentationFormat>
  <Paragraphs>176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Gabriola</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Tyson Biegler</dc:creator>
  <cp:lastModifiedBy>Tyson Biegler</cp:lastModifiedBy>
  <cp:revision>19</cp:revision>
  <dcterms:created xsi:type="dcterms:W3CDTF">2025-05-16T00:50:18Z</dcterms:created>
  <dcterms:modified xsi:type="dcterms:W3CDTF">2025-05-19T22:37:36Z</dcterms:modified>
</cp:coreProperties>
</file>